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5" r:id="rId3"/>
    <p:sldId id="257" r:id="rId4"/>
    <p:sldId id="258" r:id="rId5"/>
    <p:sldId id="259" r:id="rId6"/>
    <p:sldId id="260" r:id="rId7"/>
    <p:sldId id="261" r:id="rId8"/>
    <p:sldId id="262" r:id="rId9"/>
    <p:sldId id="263" r:id="rId10"/>
    <p:sldId id="264" r:id="rId11"/>
    <p:sldId id="266" r:id="rId12"/>
    <p:sldId id="267" r:id="rId13"/>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813AE2-665D-4F55-9432-B21A866ECACA}" v="648" dt="2025-08-05T05:50:03.5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2BDBFC-6E2D-4798-8D42-5FA058019B34}"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26DF526B-3C76-4C8E-953D-DA5334C76E8B}">
      <dgm:prSet/>
      <dgm:spPr/>
      <dgm:t>
        <a:bodyPr/>
        <a:lstStyle/>
        <a:p>
          <a:pPr>
            <a:lnSpc>
              <a:spcPct val="100000"/>
            </a:lnSpc>
            <a:defRPr b="1"/>
          </a:pPr>
          <a:r>
            <a:rPr lang="en-GB" b="1"/>
            <a:t>March–June 2024</a:t>
          </a:r>
          <a:r>
            <a:rPr lang="en-GB"/>
            <a:t>:</a:t>
          </a:r>
          <a:endParaRPr lang="en-US"/>
        </a:p>
      </dgm:t>
    </dgm:pt>
    <dgm:pt modelId="{343C2424-3B4D-4932-BA65-A3395FDBD01D}" type="parTrans" cxnId="{C60B282B-5A81-46D6-A034-1918F8A33B26}">
      <dgm:prSet/>
      <dgm:spPr/>
      <dgm:t>
        <a:bodyPr/>
        <a:lstStyle/>
        <a:p>
          <a:endParaRPr lang="en-US"/>
        </a:p>
      </dgm:t>
    </dgm:pt>
    <dgm:pt modelId="{4D706F77-27EB-4640-9606-CC78D3F96D61}" type="sibTrans" cxnId="{C60B282B-5A81-46D6-A034-1918F8A33B26}">
      <dgm:prSet/>
      <dgm:spPr/>
      <dgm:t>
        <a:bodyPr/>
        <a:lstStyle/>
        <a:p>
          <a:endParaRPr lang="en-US"/>
        </a:p>
      </dgm:t>
    </dgm:pt>
    <dgm:pt modelId="{2FEDE59A-6A9E-4253-B015-FDDE148F2A52}">
      <dgm:prSet/>
      <dgm:spPr/>
      <dgm:t>
        <a:bodyPr/>
        <a:lstStyle/>
        <a:p>
          <a:pPr>
            <a:lnSpc>
              <a:spcPct val="100000"/>
            </a:lnSpc>
          </a:pPr>
          <a:r>
            <a:rPr lang="en-GB" b="1"/>
            <a:t>High and frequent fluctuations</a:t>
          </a:r>
          <a:r>
            <a:rPr lang="en-GB"/>
            <a:t> in money earned.</a:t>
          </a:r>
          <a:endParaRPr lang="en-US"/>
        </a:p>
      </dgm:t>
    </dgm:pt>
    <dgm:pt modelId="{28693EB1-C87B-4EC0-923E-FB04712D4663}" type="parTrans" cxnId="{46282A0D-D6D3-4AC0-8473-EF0EBDBDD54D}">
      <dgm:prSet/>
      <dgm:spPr/>
      <dgm:t>
        <a:bodyPr/>
        <a:lstStyle/>
        <a:p>
          <a:endParaRPr lang="en-US"/>
        </a:p>
      </dgm:t>
    </dgm:pt>
    <dgm:pt modelId="{87220B8D-AB6D-4C98-A855-E6F4094F8100}" type="sibTrans" cxnId="{46282A0D-D6D3-4AC0-8473-EF0EBDBDD54D}">
      <dgm:prSet/>
      <dgm:spPr/>
      <dgm:t>
        <a:bodyPr/>
        <a:lstStyle/>
        <a:p>
          <a:endParaRPr lang="en-US"/>
        </a:p>
      </dgm:t>
    </dgm:pt>
    <dgm:pt modelId="{5CEE4DE7-AE61-4A21-88E4-C5E11BFA793A}">
      <dgm:prSet/>
      <dgm:spPr/>
      <dgm:t>
        <a:bodyPr/>
        <a:lstStyle/>
        <a:p>
          <a:pPr>
            <a:lnSpc>
              <a:spcPct val="100000"/>
            </a:lnSpc>
          </a:pPr>
          <a:r>
            <a:rPr lang="en-GB"/>
            <a:t>Likely a </a:t>
          </a:r>
          <a:r>
            <a:rPr lang="en-GB" b="1"/>
            <a:t>busy period</a:t>
          </a:r>
          <a:r>
            <a:rPr lang="en-GB"/>
            <a:t> with </a:t>
          </a:r>
          <a:r>
            <a:rPr lang="en-GB" b="1"/>
            <a:t>strong but inconsistent sales</a:t>
          </a:r>
          <a:r>
            <a:rPr lang="en-GB"/>
            <a:t> (e.g., seasonal demand, holidays, or promotions).</a:t>
          </a:r>
          <a:endParaRPr lang="en-US"/>
        </a:p>
      </dgm:t>
    </dgm:pt>
    <dgm:pt modelId="{7BF9C1CD-8DF3-4CCA-BEB0-252503F79035}" type="parTrans" cxnId="{4A61B4F3-40FC-41F5-9D57-25093F577D6D}">
      <dgm:prSet/>
      <dgm:spPr/>
      <dgm:t>
        <a:bodyPr/>
        <a:lstStyle/>
        <a:p>
          <a:endParaRPr lang="en-US"/>
        </a:p>
      </dgm:t>
    </dgm:pt>
    <dgm:pt modelId="{621161EF-E1BA-45CB-9A53-CD905A6BD378}" type="sibTrans" cxnId="{4A61B4F3-40FC-41F5-9D57-25093F577D6D}">
      <dgm:prSet/>
      <dgm:spPr/>
      <dgm:t>
        <a:bodyPr/>
        <a:lstStyle/>
        <a:p>
          <a:endParaRPr lang="en-US"/>
        </a:p>
      </dgm:t>
    </dgm:pt>
    <dgm:pt modelId="{CA8A9612-B542-4779-9B40-32149539D93E}">
      <dgm:prSet/>
      <dgm:spPr/>
      <dgm:t>
        <a:bodyPr/>
        <a:lstStyle/>
        <a:p>
          <a:pPr>
            <a:lnSpc>
              <a:spcPct val="100000"/>
            </a:lnSpc>
            <a:defRPr b="1"/>
          </a:pPr>
          <a:r>
            <a:rPr lang="en-GB" b="1"/>
            <a:t>July–September 2024</a:t>
          </a:r>
          <a:r>
            <a:rPr lang="en-GB"/>
            <a:t>:</a:t>
          </a:r>
          <a:endParaRPr lang="en-US"/>
        </a:p>
      </dgm:t>
    </dgm:pt>
    <dgm:pt modelId="{FE588660-E5FD-478A-BF65-43C581639C23}" type="parTrans" cxnId="{E4606DA1-C135-4137-833F-DB416E081C55}">
      <dgm:prSet/>
      <dgm:spPr/>
      <dgm:t>
        <a:bodyPr/>
        <a:lstStyle/>
        <a:p>
          <a:endParaRPr lang="en-US"/>
        </a:p>
      </dgm:t>
    </dgm:pt>
    <dgm:pt modelId="{1FDD49B5-B7E3-4999-9C0B-A68C6AF14C0E}" type="sibTrans" cxnId="{E4606DA1-C135-4137-833F-DB416E081C55}">
      <dgm:prSet/>
      <dgm:spPr/>
      <dgm:t>
        <a:bodyPr/>
        <a:lstStyle/>
        <a:p>
          <a:endParaRPr lang="en-US"/>
        </a:p>
      </dgm:t>
    </dgm:pt>
    <dgm:pt modelId="{7E495688-9B37-4AC5-ABAC-BCABAC56B879}">
      <dgm:prSet/>
      <dgm:spPr/>
      <dgm:t>
        <a:bodyPr/>
        <a:lstStyle/>
        <a:p>
          <a:pPr>
            <a:lnSpc>
              <a:spcPct val="100000"/>
            </a:lnSpc>
          </a:pPr>
          <a:r>
            <a:rPr lang="en-GB"/>
            <a:t>Noticeable </a:t>
          </a:r>
          <a:r>
            <a:rPr lang="en-GB" b="1"/>
            <a:t>drop in revenue</a:t>
          </a:r>
          <a:r>
            <a:rPr lang="en-GB"/>
            <a:t>.</a:t>
          </a:r>
          <a:endParaRPr lang="en-US"/>
        </a:p>
      </dgm:t>
    </dgm:pt>
    <dgm:pt modelId="{515CA549-2A40-4089-B8D1-21F392E6C90A}" type="parTrans" cxnId="{72C53581-18F6-4E78-BD9A-B5B8A2DC06EF}">
      <dgm:prSet/>
      <dgm:spPr/>
      <dgm:t>
        <a:bodyPr/>
        <a:lstStyle/>
        <a:p>
          <a:endParaRPr lang="en-US"/>
        </a:p>
      </dgm:t>
    </dgm:pt>
    <dgm:pt modelId="{938143B9-3EB7-44D1-9143-E0B8D7BE441C}" type="sibTrans" cxnId="{72C53581-18F6-4E78-BD9A-B5B8A2DC06EF}">
      <dgm:prSet/>
      <dgm:spPr/>
      <dgm:t>
        <a:bodyPr/>
        <a:lstStyle/>
        <a:p>
          <a:endParaRPr lang="en-US"/>
        </a:p>
      </dgm:t>
    </dgm:pt>
    <dgm:pt modelId="{F65A633B-24BF-4CF8-A5DF-24F87927C4E1}">
      <dgm:prSet/>
      <dgm:spPr/>
      <dgm:t>
        <a:bodyPr/>
        <a:lstStyle/>
        <a:p>
          <a:pPr>
            <a:lnSpc>
              <a:spcPct val="100000"/>
            </a:lnSpc>
          </a:pPr>
          <a:r>
            <a:rPr lang="en-GB"/>
            <a:t>Also, fluctuations are still present but at </a:t>
          </a:r>
          <a:r>
            <a:rPr lang="en-GB" b="1"/>
            <a:t>lower average levels</a:t>
          </a:r>
          <a:r>
            <a:rPr lang="en-GB"/>
            <a:t>.</a:t>
          </a:r>
          <a:endParaRPr lang="en-US"/>
        </a:p>
      </dgm:t>
    </dgm:pt>
    <dgm:pt modelId="{92D5BE14-CB7D-4EC5-BFFB-9503EB60C40E}" type="parTrans" cxnId="{08C44EBA-5AA6-4C98-AEE8-841B13AA3025}">
      <dgm:prSet/>
      <dgm:spPr/>
      <dgm:t>
        <a:bodyPr/>
        <a:lstStyle/>
        <a:p>
          <a:endParaRPr lang="en-US"/>
        </a:p>
      </dgm:t>
    </dgm:pt>
    <dgm:pt modelId="{FFE43CE6-CBEC-422C-A215-8CA2AEDA4045}" type="sibTrans" cxnId="{08C44EBA-5AA6-4C98-AEE8-841B13AA3025}">
      <dgm:prSet/>
      <dgm:spPr/>
      <dgm:t>
        <a:bodyPr/>
        <a:lstStyle/>
        <a:p>
          <a:endParaRPr lang="en-US"/>
        </a:p>
      </dgm:t>
    </dgm:pt>
    <dgm:pt modelId="{27F6CBB4-4145-422B-AEB8-61EE330E0A00}">
      <dgm:prSet/>
      <dgm:spPr/>
      <dgm:t>
        <a:bodyPr/>
        <a:lstStyle/>
        <a:p>
          <a:pPr>
            <a:lnSpc>
              <a:spcPct val="100000"/>
            </a:lnSpc>
          </a:pPr>
          <a:r>
            <a:rPr lang="en-GB"/>
            <a:t>Could be a </a:t>
          </a:r>
          <a:r>
            <a:rPr lang="en-GB" b="1"/>
            <a:t>slow season</a:t>
          </a:r>
          <a:r>
            <a:rPr lang="en-GB"/>
            <a:t> – maybe due to summer vacations or fewer customers.</a:t>
          </a:r>
          <a:endParaRPr lang="en-US"/>
        </a:p>
      </dgm:t>
    </dgm:pt>
    <dgm:pt modelId="{AB9E1ADF-7070-493B-B7B3-8B1B84B0FAC1}" type="parTrans" cxnId="{BAFFA307-C8A0-44DA-BCB8-BF60BAF49577}">
      <dgm:prSet/>
      <dgm:spPr/>
      <dgm:t>
        <a:bodyPr/>
        <a:lstStyle/>
        <a:p>
          <a:endParaRPr lang="en-US"/>
        </a:p>
      </dgm:t>
    </dgm:pt>
    <dgm:pt modelId="{77F8B76A-5E57-4754-9600-02EA2B86472F}" type="sibTrans" cxnId="{BAFFA307-C8A0-44DA-BCB8-BF60BAF49577}">
      <dgm:prSet/>
      <dgm:spPr/>
      <dgm:t>
        <a:bodyPr/>
        <a:lstStyle/>
        <a:p>
          <a:endParaRPr lang="en-US"/>
        </a:p>
      </dgm:t>
    </dgm:pt>
    <dgm:pt modelId="{9FF3DF90-64F5-487D-A4E1-C3B5292FEAB2}">
      <dgm:prSet/>
      <dgm:spPr/>
      <dgm:t>
        <a:bodyPr/>
        <a:lstStyle/>
        <a:p>
          <a:pPr>
            <a:lnSpc>
              <a:spcPct val="100000"/>
            </a:lnSpc>
            <a:defRPr b="1"/>
          </a:pPr>
          <a:r>
            <a:rPr lang="en-GB" b="1"/>
            <a:t>October 2024–March 2025</a:t>
          </a:r>
          <a:r>
            <a:rPr lang="en-GB"/>
            <a:t>:</a:t>
          </a:r>
          <a:endParaRPr lang="en-US"/>
        </a:p>
      </dgm:t>
    </dgm:pt>
    <dgm:pt modelId="{79EDFA32-A2FC-4BFD-A9A0-F285DE38572F}" type="parTrans" cxnId="{458614E0-2052-4CEA-BA80-365765902C16}">
      <dgm:prSet/>
      <dgm:spPr/>
      <dgm:t>
        <a:bodyPr/>
        <a:lstStyle/>
        <a:p>
          <a:endParaRPr lang="en-US"/>
        </a:p>
      </dgm:t>
    </dgm:pt>
    <dgm:pt modelId="{45DDA8F0-55D1-4BB2-901D-83671642994D}" type="sibTrans" cxnId="{458614E0-2052-4CEA-BA80-365765902C16}">
      <dgm:prSet/>
      <dgm:spPr/>
      <dgm:t>
        <a:bodyPr/>
        <a:lstStyle/>
        <a:p>
          <a:endParaRPr lang="en-US"/>
        </a:p>
      </dgm:t>
    </dgm:pt>
    <dgm:pt modelId="{006B4294-1CE5-4BF0-96BB-083E77681900}">
      <dgm:prSet/>
      <dgm:spPr/>
      <dgm:t>
        <a:bodyPr/>
        <a:lstStyle/>
        <a:p>
          <a:pPr>
            <a:lnSpc>
              <a:spcPct val="100000"/>
            </a:lnSpc>
          </a:pPr>
          <a:r>
            <a:rPr lang="en-GB"/>
            <a:t>Revenue starts to </a:t>
          </a:r>
          <a:r>
            <a:rPr lang="en-GB" b="1"/>
            <a:t>rise again</a:t>
          </a:r>
          <a:r>
            <a:rPr lang="en-GB"/>
            <a:t> and becomes a bit more </a:t>
          </a:r>
          <a:r>
            <a:rPr lang="en-GB" b="1"/>
            <a:t>stable</a:t>
          </a:r>
          <a:r>
            <a:rPr lang="en-GB"/>
            <a:t>, though still some ups and downs.</a:t>
          </a:r>
          <a:endParaRPr lang="en-US"/>
        </a:p>
      </dgm:t>
    </dgm:pt>
    <dgm:pt modelId="{47D4383D-943B-4108-AF73-FA952DD72D7D}" type="parTrans" cxnId="{1A3D7757-0474-445D-8C71-F1FF4BA74FA2}">
      <dgm:prSet/>
      <dgm:spPr/>
      <dgm:t>
        <a:bodyPr/>
        <a:lstStyle/>
        <a:p>
          <a:endParaRPr lang="en-US"/>
        </a:p>
      </dgm:t>
    </dgm:pt>
    <dgm:pt modelId="{203CDBEA-3AF0-40D2-B7F5-99C3AC6E379D}" type="sibTrans" cxnId="{1A3D7757-0474-445D-8C71-F1FF4BA74FA2}">
      <dgm:prSet/>
      <dgm:spPr/>
      <dgm:t>
        <a:bodyPr/>
        <a:lstStyle/>
        <a:p>
          <a:endParaRPr lang="en-US"/>
        </a:p>
      </dgm:t>
    </dgm:pt>
    <dgm:pt modelId="{A77A72B4-04C5-4879-857F-60635EC4A792}">
      <dgm:prSet/>
      <dgm:spPr/>
      <dgm:t>
        <a:bodyPr/>
        <a:lstStyle/>
        <a:p>
          <a:pPr>
            <a:lnSpc>
              <a:spcPct val="100000"/>
            </a:lnSpc>
          </a:pPr>
          <a:r>
            <a:rPr lang="en-GB"/>
            <a:t>Indicates a </a:t>
          </a:r>
          <a:r>
            <a:rPr lang="en-GB" b="1"/>
            <a:t>recovery</a:t>
          </a:r>
          <a:r>
            <a:rPr lang="en-GB"/>
            <a:t> or return to more normal performance.</a:t>
          </a:r>
          <a:endParaRPr lang="en-US"/>
        </a:p>
      </dgm:t>
    </dgm:pt>
    <dgm:pt modelId="{F2298BD0-55C5-48EA-862C-C19BCC39038F}" type="parTrans" cxnId="{E38ACB89-AC54-4F05-A6F8-19AC7A81FEED}">
      <dgm:prSet/>
      <dgm:spPr/>
      <dgm:t>
        <a:bodyPr/>
        <a:lstStyle/>
        <a:p>
          <a:endParaRPr lang="en-US"/>
        </a:p>
      </dgm:t>
    </dgm:pt>
    <dgm:pt modelId="{A0B3425C-BF43-49BC-AA47-A0770EC3B32D}" type="sibTrans" cxnId="{E38ACB89-AC54-4F05-A6F8-19AC7A81FEED}">
      <dgm:prSet/>
      <dgm:spPr/>
      <dgm:t>
        <a:bodyPr/>
        <a:lstStyle/>
        <a:p>
          <a:endParaRPr lang="en-US"/>
        </a:p>
      </dgm:t>
    </dgm:pt>
    <dgm:pt modelId="{575DD0F3-A135-42C7-8F19-1B632B1CD717}" type="pres">
      <dgm:prSet presAssocID="{0E2BDBFC-6E2D-4798-8D42-5FA058019B34}" presName="root" presStyleCnt="0">
        <dgm:presLayoutVars>
          <dgm:dir/>
          <dgm:resizeHandles val="exact"/>
        </dgm:presLayoutVars>
      </dgm:prSet>
      <dgm:spPr/>
    </dgm:pt>
    <dgm:pt modelId="{9FA037C6-56E0-413A-89AA-AD45B3776772}" type="pres">
      <dgm:prSet presAssocID="{26DF526B-3C76-4C8E-953D-DA5334C76E8B}" presName="compNode" presStyleCnt="0"/>
      <dgm:spPr/>
    </dgm:pt>
    <dgm:pt modelId="{1AE57476-9738-45FE-9C80-508030967C22}" type="pres">
      <dgm:prSet presAssocID="{26DF526B-3C76-4C8E-953D-DA5334C76E8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llar"/>
        </a:ext>
      </dgm:extLst>
    </dgm:pt>
    <dgm:pt modelId="{A6EC64F4-6D3A-4871-8A67-6F351B014CB9}" type="pres">
      <dgm:prSet presAssocID="{26DF526B-3C76-4C8E-953D-DA5334C76E8B}" presName="iconSpace" presStyleCnt="0"/>
      <dgm:spPr/>
    </dgm:pt>
    <dgm:pt modelId="{9BA01FE6-F358-4C46-847D-3533C318B6C2}" type="pres">
      <dgm:prSet presAssocID="{26DF526B-3C76-4C8E-953D-DA5334C76E8B}" presName="parTx" presStyleLbl="revTx" presStyleIdx="0" presStyleCnt="6">
        <dgm:presLayoutVars>
          <dgm:chMax val="0"/>
          <dgm:chPref val="0"/>
        </dgm:presLayoutVars>
      </dgm:prSet>
      <dgm:spPr/>
    </dgm:pt>
    <dgm:pt modelId="{B3765E46-D756-447C-B258-674056CE3A8E}" type="pres">
      <dgm:prSet presAssocID="{26DF526B-3C76-4C8E-953D-DA5334C76E8B}" presName="txSpace" presStyleCnt="0"/>
      <dgm:spPr/>
    </dgm:pt>
    <dgm:pt modelId="{15B25CA5-74D3-4251-900A-51679B45C79D}" type="pres">
      <dgm:prSet presAssocID="{26DF526B-3C76-4C8E-953D-DA5334C76E8B}" presName="desTx" presStyleLbl="revTx" presStyleIdx="1" presStyleCnt="6">
        <dgm:presLayoutVars/>
      </dgm:prSet>
      <dgm:spPr/>
    </dgm:pt>
    <dgm:pt modelId="{C2C2605A-D722-476C-A423-67F32CF9F03A}" type="pres">
      <dgm:prSet presAssocID="{4D706F77-27EB-4640-9606-CC78D3F96D61}" presName="sibTrans" presStyleCnt="0"/>
      <dgm:spPr/>
    </dgm:pt>
    <dgm:pt modelId="{71F27AE0-BA23-4CDC-9372-FFD8917A6079}" type="pres">
      <dgm:prSet presAssocID="{CA8A9612-B542-4779-9B40-32149539D93E}" presName="compNode" presStyleCnt="0"/>
      <dgm:spPr/>
    </dgm:pt>
    <dgm:pt modelId="{2FB5112D-AE43-4660-8430-B7CF9C9435C0}" type="pres">
      <dgm:prSet presAssocID="{CA8A9612-B542-4779-9B40-32149539D93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Graph with Downward Trend"/>
        </a:ext>
      </dgm:extLst>
    </dgm:pt>
    <dgm:pt modelId="{344E04F4-5FC9-4092-8EF5-79D17CDDB8C7}" type="pres">
      <dgm:prSet presAssocID="{CA8A9612-B542-4779-9B40-32149539D93E}" presName="iconSpace" presStyleCnt="0"/>
      <dgm:spPr/>
    </dgm:pt>
    <dgm:pt modelId="{755BA156-DC60-4119-B380-292DE63BA163}" type="pres">
      <dgm:prSet presAssocID="{CA8A9612-B542-4779-9B40-32149539D93E}" presName="parTx" presStyleLbl="revTx" presStyleIdx="2" presStyleCnt="6">
        <dgm:presLayoutVars>
          <dgm:chMax val="0"/>
          <dgm:chPref val="0"/>
        </dgm:presLayoutVars>
      </dgm:prSet>
      <dgm:spPr/>
    </dgm:pt>
    <dgm:pt modelId="{5A3532E1-9BA4-412B-94CF-0980BE6F0ACF}" type="pres">
      <dgm:prSet presAssocID="{CA8A9612-B542-4779-9B40-32149539D93E}" presName="txSpace" presStyleCnt="0"/>
      <dgm:spPr/>
    </dgm:pt>
    <dgm:pt modelId="{B7F47772-3763-4C29-874B-338A46059AF9}" type="pres">
      <dgm:prSet presAssocID="{CA8A9612-B542-4779-9B40-32149539D93E}" presName="desTx" presStyleLbl="revTx" presStyleIdx="3" presStyleCnt="6">
        <dgm:presLayoutVars/>
      </dgm:prSet>
      <dgm:spPr/>
    </dgm:pt>
    <dgm:pt modelId="{722B1C9C-3D5C-4DD9-9F6D-36F2969C2260}" type="pres">
      <dgm:prSet presAssocID="{1FDD49B5-B7E3-4999-9C0B-A68C6AF14C0E}" presName="sibTrans" presStyleCnt="0"/>
      <dgm:spPr/>
    </dgm:pt>
    <dgm:pt modelId="{E035244F-4511-4F23-86E4-72D2C7387088}" type="pres">
      <dgm:prSet presAssocID="{9FF3DF90-64F5-487D-A4E1-C3B5292FEAB2}" presName="compNode" presStyleCnt="0"/>
      <dgm:spPr/>
    </dgm:pt>
    <dgm:pt modelId="{44B73A72-DEC0-4A8B-80C6-2EB27A518EF9}" type="pres">
      <dgm:prSet presAssocID="{9FF3DF90-64F5-487D-A4E1-C3B5292FEAB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CDEF1CDB-5AF5-4892-B575-5337BFFFFC53}" type="pres">
      <dgm:prSet presAssocID="{9FF3DF90-64F5-487D-A4E1-C3B5292FEAB2}" presName="iconSpace" presStyleCnt="0"/>
      <dgm:spPr/>
    </dgm:pt>
    <dgm:pt modelId="{36259757-1781-4834-8738-32E7E0DC60BE}" type="pres">
      <dgm:prSet presAssocID="{9FF3DF90-64F5-487D-A4E1-C3B5292FEAB2}" presName="parTx" presStyleLbl="revTx" presStyleIdx="4" presStyleCnt="6">
        <dgm:presLayoutVars>
          <dgm:chMax val="0"/>
          <dgm:chPref val="0"/>
        </dgm:presLayoutVars>
      </dgm:prSet>
      <dgm:spPr/>
    </dgm:pt>
    <dgm:pt modelId="{F98991A8-6A3D-47F2-A224-2DB8F87F767F}" type="pres">
      <dgm:prSet presAssocID="{9FF3DF90-64F5-487D-A4E1-C3B5292FEAB2}" presName="txSpace" presStyleCnt="0"/>
      <dgm:spPr/>
    </dgm:pt>
    <dgm:pt modelId="{61AB4D31-D45C-44EF-8165-D0B68B22908E}" type="pres">
      <dgm:prSet presAssocID="{9FF3DF90-64F5-487D-A4E1-C3B5292FEAB2}" presName="desTx" presStyleLbl="revTx" presStyleIdx="5" presStyleCnt="6">
        <dgm:presLayoutVars/>
      </dgm:prSet>
      <dgm:spPr/>
    </dgm:pt>
  </dgm:ptLst>
  <dgm:cxnLst>
    <dgm:cxn modelId="{BAFFA307-C8A0-44DA-BCB8-BF60BAF49577}" srcId="{CA8A9612-B542-4779-9B40-32149539D93E}" destId="{27F6CBB4-4145-422B-AEB8-61EE330E0A00}" srcOrd="2" destOrd="0" parTransId="{AB9E1ADF-7070-493B-B7B3-8B1B84B0FAC1}" sibTransId="{77F8B76A-5E57-4754-9600-02EA2B86472F}"/>
    <dgm:cxn modelId="{46282A0D-D6D3-4AC0-8473-EF0EBDBDD54D}" srcId="{26DF526B-3C76-4C8E-953D-DA5334C76E8B}" destId="{2FEDE59A-6A9E-4253-B015-FDDE148F2A52}" srcOrd="0" destOrd="0" parTransId="{28693EB1-C87B-4EC0-923E-FB04712D4663}" sibTransId="{87220B8D-AB6D-4C98-A855-E6F4094F8100}"/>
    <dgm:cxn modelId="{B6C6AD15-080C-4EB8-97E4-05FEDAA9C079}" type="presOf" srcId="{A77A72B4-04C5-4879-857F-60635EC4A792}" destId="{61AB4D31-D45C-44EF-8165-D0B68B22908E}" srcOrd="0" destOrd="1" presId="urn:microsoft.com/office/officeart/2018/2/layout/IconLabelDescriptionList"/>
    <dgm:cxn modelId="{C60B282B-5A81-46D6-A034-1918F8A33B26}" srcId="{0E2BDBFC-6E2D-4798-8D42-5FA058019B34}" destId="{26DF526B-3C76-4C8E-953D-DA5334C76E8B}" srcOrd="0" destOrd="0" parTransId="{343C2424-3B4D-4932-BA65-A3395FDBD01D}" sibTransId="{4D706F77-27EB-4640-9606-CC78D3F96D61}"/>
    <dgm:cxn modelId="{715A3D65-A62F-4D61-8BBD-4C1FD63073D9}" type="presOf" srcId="{006B4294-1CE5-4BF0-96BB-083E77681900}" destId="{61AB4D31-D45C-44EF-8165-D0B68B22908E}" srcOrd="0" destOrd="0" presId="urn:microsoft.com/office/officeart/2018/2/layout/IconLabelDescriptionList"/>
    <dgm:cxn modelId="{53319270-1DA1-4FD6-818D-1C5B5100DA1B}" type="presOf" srcId="{5CEE4DE7-AE61-4A21-88E4-C5E11BFA793A}" destId="{15B25CA5-74D3-4251-900A-51679B45C79D}" srcOrd="0" destOrd="1" presId="urn:microsoft.com/office/officeart/2018/2/layout/IconLabelDescriptionList"/>
    <dgm:cxn modelId="{5E508D72-F04E-47B0-BD25-C7503B92667A}" type="presOf" srcId="{0E2BDBFC-6E2D-4798-8D42-5FA058019B34}" destId="{575DD0F3-A135-42C7-8F19-1B632B1CD717}" srcOrd="0" destOrd="0" presId="urn:microsoft.com/office/officeart/2018/2/layout/IconLabelDescriptionList"/>
    <dgm:cxn modelId="{1A3D7757-0474-445D-8C71-F1FF4BA74FA2}" srcId="{9FF3DF90-64F5-487D-A4E1-C3B5292FEAB2}" destId="{006B4294-1CE5-4BF0-96BB-083E77681900}" srcOrd="0" destOrd="0" parTransId="{47D4383D-943B-4108-AF73-FA952DD72D7D}" sibTransId="{203CDBEA-3AF0-40D2-B7F5-99C3AC6E379D}"/>
    <dgm:cxn modelId="{A97ECA7D-C0B4-4FB3-BC0A-07AA84FA087D}" type="presOf" srcId="{27F6CBB4-4145-422B-AEB8-61EE330E0A00}" destId="{B7F47772-3763-4C29-874B-338A46059AF9}" srcOrd="0" destOrd="2" presId="urn:microsoft.com/office/officeart/2018/2/layout/IconLabelDescriptionList"/>
    <dgm:cxn modelId="{72C53581-18F6-4E78-BD9A-B5B8A2DC06EF}" srcId="{CA8A9612-B542-4779-9B40-32149539D93E}" destId="{7E495688-9B37-4AC5-ABAC-BCABAC56B879}" srcOrd="0" destOrd="0" parTransId="{515CA549-2A40-4089-B8D1-21F392E6C90A}" sibTransId="{938143B9-3EB7-44D1-9143-E0B8D7BE441C}"/>
    <dgm:cxn modelId="{E38ACB89-AC54-4F05-A6F8-19AC7A81FEED}" srcId="{9FF3DF90-64F5-487D-A4E1-C3B5292FEAB2}" destId="{A77A72B4-04C5-4879-857F-60635EC4A792}" srcOrd="1" destOrd="0" parTransId="{F2298BD0-55C5-48EA-862C-C19BCC39038F}" sibTransId="{A0B3425C-BF43-49BC-AA47-A0770EC3B32D}"/>
    <dgm:cxn modelId="{37E8F191-68DC-4943-9B4B-CF34A3A37020}" type="presOf" srcId="{CA8A9612-B542-4779-9B40-32149539D93E}" destId="{755BA156-DC60-4119-B380-292DE63BA163}" srcOrd="0" destOrd="0" presId="urn:microsoft.com/office/officeart/2018/2/layout/IconLabelDescriptionList"/>
    <dgm:cxn modelId="{9A1EEE99-C8F1-4881-B99C-55AF161B75E8}" type="presOf" srcId="{26DF526B-3C76-4C8E-953D-DA5334C76E8B}" destId="{9BA01FE6-F358-4C46-847D-3533C318B6C2}" srcOrd="0" destOrd="0" presId="urn:microsoft.com/office/officeart/2018/2/layout/IconLabelDescriptionList"/>
    <dgm:cxn modelId="{E4606DA1-C135-4137-833F-DB416E081C55}" srcId="{0E2BDBFC-6E2D-4798-8D42-5FA058019B34}" destId="{CA8A9612-B542-4779-9B40-32149539D93E}" srcOrd="1" destOrd="0" parTransId="{FE588660-E5FD-478A-BF65-43C581639C23}" sibTransId="{1FDD49B5-B7E3-4999-9C0B-A68C6AF14C0E}"/>
    <dgm:cxn modelId="{AB976FB7-F441-445D-A1EC-67CB01B7A090}" type="presOf" srcId="{9FF3DF90-64F5-487D-A4E1-C3B5292FEAB2}" destId="{36259757-1781-4834-8738-32E7E0DC60BE}" srcOrd="0" destOrd="0" presId="urn:microsoft.com/office/officeart/2018/2/layout/IconLabelDescriptionList"/>
    <dgm:cxn modelId="{08C44EBA-5AA6-4C98-AEE8-841B13AA3025}" srcId="{CA8A9612-B542-4779-9B40-32149539D93E}" destId="{F65A633B-24BF-4CF8-A5DF-24F87927C4E1}" srcOrd="1" destOrd="0" parTransId="{92D5BE14-CB7D-4EC5-BFFB-9503EB60C40E}" sibTransId="{FFE43CE6-CBEC-422C-A215-8CA2AEDA4045}"/>
    <dgm:cxn modelId="{F33861DA-3D05-4123-9170-35D92DD29264}" type="presOf" srcId="{7E495688-9B37-4AC5-ABAC-BCABAC56B879}" destId="{B7F47772-3763-4C29-874B-338A46059AF9}" srcOrd="0" destOrd="0" presId="urn:microsoft.com/office/officeart/2018/2/layout/IconLabelDescriptionList"/>
    <dgm:cxn modelId="{458614E0-2052-4CEA-BA80-365765902C16}" srcId="{0E2BDBFC-6E2D-4798-8D42-5FA058019B34}" destId="{9FF3DF90-64F5-487D-A4E1-C3B5292FEAB2}" srcOrd="2" destOrd="0" parTransId="{79EDFA32-A2FC-4BFD-A9A0-F285DE38572F}" sibTransId="{45DDA8F0-55D1-4BB2-901D-83671642994D}"/>
    <dgm:cxn modelId="{8DA413ED-3D7A-4D34-8972-57EFFB9CD6D3}" type="presOf" srcId="{F65A633B-24BF-4CF8-A5DF-24F87927C4E1}" destId="{B7F47772-3763-4C29-874B-338A46059AF9}" srcOrd="0" destOrd="1" presId="urn:microsoft.com/office/officeart/2018/2/layout/IconLabelDescriptionList"/>
    <dgm:cxn modelId="{4A61B4F3-40FC-41F5-9D57-25093F577D6D}" srcId="{26DF526B-3C76-4C8E-953D-DA5334C76E8B}" destId="{5CEE4DE7-AE61-4A21-88E4-C5E11BFA793A}" srcOrd="1" destOrd="0" parTransId="{7BF9C1CD-8DF3-4CCA-BEB0-252503F79035}" sibTransId="{621161EF-E1BA-45CB-9A53-CD905A6BD378}"/>
    <dgm:cxn modelId="{99BB3BF6-9F85-46AB-92DC-1B4559A2FD4F}" type="presOf" srcId="{2FEDE59A-6A9E-4253-B015-FDDE148F2A52}" destId="{15B25CA5-74D3-4251-900A-51679B45C79D}" srcOrd="0" destOrd="0" presId="urn:microsoft.com/office/officeart/2018/2/layout/IconLabelDescriptionList"/>
    <dgm:cxn modelId="{EB4C648F-92A9-4CD7-B095-2D888BCEB267}" type="presParOf" srcId="{575DD0F3-A135-42C7-8F19-1B632B1CD717}" destId="{9FA037C6-56E0-413A-89AA-AD45B3776772}" srcOrd="0" destOrd="0" presId="urn:microsoft.com/office/officeart/2018/2/layout/IconLabelDescriptionList"/>
    <dgm:cxn modelId="{775667CF-FF63-46B2-A754-C5AAD1B78C94}" type="presParOf" srcId="{9FA037C6-56E0-413A-89AA-AD45B3776772}" destId="{1AE57476-9738-45FE-9C80-508030967C22}" srcOrd="0" destOrd="0" presId="urn:microsoft.com/office/officeart/2018/2/layout/IconLabelDescriptionList"/>
    <dgm:cxn modelId="{31AF5D52-707C-49A9-B133-590710584797}" type="presParOf" srcId="{9FA037C6-56E0-413A-89AA-AD45B3776772}" destId="{A6EC64F4-6D3A-4871-8A67-6F351B014CB9}" srcOrd="1" destOrd="0" presId="urn:microsoft.com/office/officeart/2018/2/layout/IconLabelDescriptionList"/>
    <dgm:cxn modelId="{B760004F-07ED-41EF-92F5-F0976FC2998B}" type="presParOf" srcId="{9FA037C6-56E0-413A-89AA-AD45B3776772}" destId="{9BA01FE6-F358-4C46-847D-3533C318B6C2}" srcOrd="2" destOrd="0" presId="urn:microsoft.com/office/officeart/2018/2/layout/IconLabelDescriptionList"/>
    <dgm:cxn modelId="{7DD0CE8E-9BE5-466D-B649-9DDA22183286}" type="presParOf" srcId="{9FA037C6-56E0-413A-89AA-AD45B3776772}" destId="{B3765E46-D756-447C-B258-674056CE3A8E}" srcOrd="3" destOrd="0" presId="urn:microsoft.com/office/officeart/2018/2/layout/IconLabelDescriptionList"/>
    <dgm:cxn modelId="{EB13E399-88B2-447F-A75F-5D1F97FF8637}" type="presParOf" srcId="{9FA037C6-56E0-413A-89AA-AD45B3776772}" destId="{15B25CA5-74D3-4251-900A-51679B45C79D}" srcOrd="4" destOrd="0" presId="urn:microsoft.com/office/officeart/2018/2/layout/IconLabelDescriptionList"/>
    <dgm:cxn modelId="{1031714A-DA29-4C65-87C4-44713B1D0A1D}" type="presParOf" srcId="{575DD0F3-A135-42C7-8F19-1B632B1CD717}" destId="{C2C2605A-D722-476C-A423-67F32CF9F03A}" srcOrd="1" destOrd="0" presId="urn:microsoft.com/office/officeart/2018/2/layout/IconLabelDescriptionList"/>
    <dgm:cxn modelId="{CA5FD329-9E64-463D-9211-A14C41FCE6AA}" type="presParOf" srcId="{575DD0F3-A135-42C7-8F19-1B632B1CD717}" destId="{71F27AE0-BA23-4CDC-9372-FFD8917A6079}" srcOrd="2" destOrd="0" presId="urn:microsoft.com/office/officeart/2018/2/layout/IconLabelDescriptionList"/>
    <dgm:cxn modelId="{C1E1D99C-D652-476D-9630-B4B0A6336C90}" type="presParOf" srcId="{71F27AE0-BA23-4CDC-9372-FFD8917A6079}" destId="{2FB5112D-AE43-4660-8430-B7CF9C9435C0}" srcOrd="0" destOrd="0" presId="urn:microsoft.com/office/officeart/2018/2/layout/IconLabelDescriptionList"/>
    <dgm:cxn modelId="{18BB5985-455C-4350-9015-348D594740DA}" type="presParOf" srcId="{71F27AE0-BA23-4CDC-9372-FFD8917A6079}" destId="{344E04F4-5FC9-4092-8EF5-79D17CDDB8C7}" srcOrd="1" destOrd="0" presId="urn:microsoft.com/office/officeart/2018/2/layout/IconLabelDescriptionList"/>
    <dgm:cxn modelId="{1B59C8B0-892B-420D-AA66-2C025AF21BC1}" type="presParOf" srcId="{71F27AE0-BA23-4CDC-9372-FFD8917A6079}" destId="{755BA156-DC60-4119-B380-292DE63BA163}" srcOrd="2" destOrd="0" presId="urn:microsoft.com/office/officeart/2018/2/layout/IconLabelDescriptionList"/>
    <dgm:cxn modelId="{09C0A6B7-0FBE-4B31-8642-2147CD5F0C82}" type="presParOf" srcId="{71F27AE0-BA23-4CDC-9372-FFD8917A6079}" destId="{5A3532E1-9BA4-412B-94CF-0980BE6F0ACF}" srcOrd="3" destOrd="0" presId="urn:microsoft.com/office/officeart/2018/2/layout/IconLabelDescriptionList"/>
    <dgm:cxn modelId="{64BB82B8-107C-4782-8206-39F56CA9C1F3}" type="presParOf" srcId="{71F27AE0-BA23-4CDC-9372-FFD8917A6079}" destId="{B7F47772-3763-4C29-874B-338A46059AF9}" srcOrd="4" destOrd="0" presId="urn:microsoft.com/office/officeart/2018/2/layout/IconLabelDescriptionList"/>
    <dgm:cxn modelId="{EEB66707-76F7-4DD9-8381-8ED924F04851}" type="presParOf" srcId="{575DD0F3-A135-42C7-8F19-1B632B1CD717}" destId="{722B1C9C-3D5C-4DD9-9F6D-36F2969C2260}" srcOrd="3" destOrd="0" presId="urn:microsoft.com/office/officeart/2018/2/layout/IconLabelDescriptionList"/>
    <dgm:cxn modelId="{C890A443-F86B-4487-8F0A-32D714F406D7}" type="presParOf" srcId="{575DD0F3-A135-42C7-8F19-1B632B1CD717}" destId="{E035244F-4511-4F23-86E4-72D2C7387088}" srcOrd="4" destOrd="0" presId="urn:microsoft.com/office/officeart/2018/2/layout/IconLabelDescriptionList"/>
    <dgm:cxn modelId="{8D6E4D8C-7F83-4277-B833-AC020B38EA7F}" type="presParOf" srcId="{E035244F-4511-4F23-86E4-72D2C7387088}" destId="{44B73A72-DEC0-4A8B-80C6-2EB27A518EF9}" srcOrd="0" destOrd="0" presId="urn:microsoft.com/office/officeart/2018/2/layout/IconLabelDescriptionList"/>
    <dgm:cxn modelId="{05FCFDFA-A83E-47A1-9DDE-D6CD987C5D4C}" type="presParOf" srcId="{E035244F-4511-4F23-86E4-72D2C7387088}" destId="{CDEF1CDB-5AF5-4892-B575-5337BFFFFC53}" srcOrd="1" destOrd="0" presId="urn:microsoft.com/office/officeart/2018/2/layout/IconLabelDescriptionList"/>
    <dgm:cxn modelId="{0821EF3D-F0ED-42D1-A0CC-9D1CDF59D3A6}" type="presParOf" srcId="{E035244F-4511-4F23-86E4-72D2C7387088}" destId="{36259757-1781-4834-8738-32E7E0DC60BE}" srcOrd="2" destOrd="0" presId="urn:microsoft.com/office/officeart/2018/2/layout/IconLabelDescriptionList"/>
    <dgm:cxn modelId="{BE26B99E-A3B5-4169-A49A-D7B9463C8E71}" type="presParOf" srcId="{E035244F-4511-4F23-86E4-72D2C7387088}" destId="{F98991A8-6A3D-47F2-A224-2DB8F87F767F}" srcOrd="3" destOrd="0" presId="urn:microsoft.com/office/officeart/2018/2/layout/IconLabelDescriptionList"/>
    <dgm:cxn modelId="{DB9C8C55-3E8C-4EC8-A477-9E268E81AFD8}" type="presParOf" srcId="{E035244F-4511-4F23-86E4-72D2C7387088}" destId="{61AB4D31-D45C-44EF-8165-D0B68B22908E}"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E57476-9738-45FE-9C80-508030967C22}">
      <dsp:nvSpPr>
        <dsp:cNvPr id="0" name=""/>
        <dsp:cNvSpPr/>
      </dsp:nvSpPr>
      <dsp:spPr>
        <a:xfrm>
          <a:off x="393" y="496230"/>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A01FE6-F358-4C46-847D-3533C318B6C2}">
      <dsp:nvSpPr>
        <dsp:cNvPr id="0" name=""/>
        <dsp:cNvSpPr/>
      </dsp:nvSpPr>
      <dsp:spPr>
        <a:xfrm>
          <a:off x="393" y="1739224"/>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a:t>March–June 2024</a:t>
          </a:r>
          <a:r>
            <a:rPr lang="en-GB" sz="2000" kern="1200"/>
            <a:t>:</a:t>
          </a:r>
          <a:endParaRPr lang="en-US" sz="2000" kern="1200"/>
        </a:p>
      </dsp:txBody>
      <dsp:txXfrm>
        <a:off x="393" y="1739224"/>
        <a:ext cx="3138750" cy="470812"/>
      </dsp:txXfrm>
    </dsp:sp>
    <dsp:sp modelId="{15B25CA5-74D3-4251-900A-51679B45C79D}">
      <dsp:nvSpPr>
        <dsp:cNvPr id="0" name=""/>
        <dsp:cNvSpPr/>
      </dsp:nvSpPr>
      <dsp:spPr>
        <a:xfrm>
          <a:off x="393" y="2277214"/>
          <a:ext cx="3138750" cy="1577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GB" sz="1500" b="1" kern="1200"/>
            <a:t>High and frequent fluctuations</a:t>
          </a:r>
          <a:r>
            <a:rPr lang="en-GB" sz="1500" kern="1200"/>
            <a:t> in money earned.</a:t>
          </a:r>
          <a:endParaRPr lang="en-US" sz="1500" kern="1200"/>
        </a:p>
        <a:p>
          <a:pPr marL="0" lvl="0" indent="0" algn="l" defTabSz="666750">
            <a:lnSpc>
              <a:spcPct val="100000"/>
            </a:lnSpc>
            <a:spcBef>
              <a:spcPct val="0"/>
            </a:spcBef>
            <a:spcAft>
              <a:spcPct val="35000"/>
            </a:spcAft>
            <a:buNone/>
          </a:pPr>
          <a:r>
            <a:rPr lang="en-GB" sz="1500" kern="1200"/>
            <a:t>Likely a </a:t>
          </a:r>
          <a:r>
            <a:rPr lang="en-GB" sz="1500" b="1" kern="1200"/>
            <a:t>busy period</a:t>
          </a:r>
          <a:r>
            <a:rPr lang="en-GB" sz="1500" kern="1200"/>
            <a:t> with </a:t>
          </a:r>
          <a:r>
            <a:rPr lang="en-GB" sz="1500" b="1" kern="1200"/>
            <a:t>strong but inconsistent sales</a:t>
          </a:r>
          <a:r>
            <a:rPr lang="en-GB" sz="1500" kern="1200"/>
            <a:t> (e.g., seasonal demand, holidays, or promotions).</a:t>
          </a:r>
          <a:endParaRPr lang="en-US" sz="1500" kern="1200"/>
        </a:p>
      </dsp:txBody>
      <dsp:txXfrm>
        <a:off x="393" y="2277214"/>
        <a:ext cx="3138750" cy="1577893"/>
      </dsp:txXfrm>
    </dsp:sp>
    <dsp:sp modelId="{2FB5112D-AE43-4660-8430-B7CF9C9435C0}">
      <dsp:nvSpPr>
        <dsp:cNvPr id="0" name=""/>
        <dsp:cNvSpPr/>
      </dsp:nvSpPr>
      <dsp:spPr>
        <a:xfrm>
          <a:off x="3688425" y="496230"/>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5BA156-DC60-4119-B380-292DE63BA163}">
      <dsp:nvSpPr>
        <dsp:cNvPr id="0" name=""/>
        <dsp:cNvSpPr/>
      </dsp:nvSpPr>
      <dsp:spPr>
        <a:xfrm>
          <a:off x="3688425" y="1739224"/>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a:t>July–September 2024</a:t>
          </a:r>
          <a:r>
            <a:rPr lang="en-GB" sz="2000" kern="1200"/>
            <a:t>:</a:t>
          </a:r>
          <a:endParaRPr lang="en-US" sz="2000" kern="1200"/>
        </a:p>
      </dsp:txBody>
      <dsp:txXfrm>
        <a:off x="3688425" y="1739224"/>
        <a:ext cx="3138750" cy="470812"/>
      </dsp:txXfrm>
    </dsp:sp>
    <dsp:sp modelId="{B7F47772-3763-4C29-874B-338A46059AF9}">
      <dsp:nvSpPr>
        <dsp:cNvPr id="0" name=""/>
        <dsp:cNvSpPr/>
      </dsp:nvSpPr>
      <dsp:spPr>
        <a:xfrm>
          <a:off x="3688425" y="2277214"/>
          <a:ext cx="3138750" cy="1577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GB" sz="1500" kern="1200"/>
            <a:t>Noticeable </a:t>
          </a:r>
          <a:r>
            <a:rPr lang="en-GB" sz="1500" b="1" kern="1200"/>
            <a:t>drop in revenue</a:t>
          </a:r>
          <a:r>
            <a:rPr lang="en-GB" sz="1500" kern="1200"/>
            <a:t>.</a:t>
          </a:r>
          <a:endParaRPr lang="en-US" sz="1500" kern="1200"/>
        </a:p>
        <a:p>
          <a:pPr marL="0" lvl="0" indent="0" algn="l" defTabSz="666750">
            <a:lnSpc>
              <a:spcPct val="100000"/>
            </a:lnSpc>
            <a:spcBef>
              <a:spcPct val="0"/>
            </a:spcBef>
            <a:spcAft>
              <a:spcPct val="35000"/>
            </a:spcAft>
            <a:buNone/>
          </a:pPr>
          <a:r>
            <a:rPr lang="en-GB" sz="1500" kern="1200"/>
            <a:t>Also, fluctuations are still present but at </a:t>
          </a:r>
          <a:r>
            <a:rPr lang="en-GB" sz="1500" b="1" kern="1200"/>
            <a:t>lower average levels</a:t>
          </a:r>
          <a:r>
            <a:rPr lang="en-GB" sz="1500" kern="1200"/>
            <a:t>.</a:t>
          </a:r>
          <a:endParaRPr lang="en-US" sz="1500" kern="1200"/>
        </a:p>
        <a:p>
          <a:pPr marL="0" lvl="0" indent="0" algn="l" defTabSz="666750">
            <a:lnSpc>
              <a:spcPct val="100000"/>
            </a:lnSpc>
            <a:spcBef>
              <a:spcPct val="0"/>
            </a:spcBef>
            <a:spcAft>
              <a:spcPct val="35000"/>
            </a:spcAft>
            <a:buNone/>
          </a:pPr>
          <a:r>
            <a:rPr lang="en-GB" sz="1500" kern="1200"/>
            <a:t>Could be a </a:t>
          </a:r>
          <a:r>
            <a:rPr lang="en-GB" sz="1500" b="1" kern="1200"/>
            <a:t>slow season</a:t>
          </a:r>
          <a:r>
            <a:rPr lang="en-GB" sz="1500" kern="1200"/>
            <a:t> – maybe due to summer vacations or fewer customers.</a:t>
          </a:r>
          <a:endParaRPr lang="en-US" sz="1500" kern="1200"/>
        </a:p>
      </dsp:txBody>
      <dsp:txXfrm>
        <a:off x="3688425" y="2277214"/>
        <a:ext cx="3138750" cy="1577893"/>
      </dsp:txXfrm>
    </dsp:sp>
    <dsp:sp modelId="{44B73A72-DEC0-4A8B-80C6-2EB27A518EF9}">
      <dsp:nvSpPr>
        <dsp:cNvPr id="0" name=""/>
        <dsp:cNvSpPr/>
      </dsp:nvSpPr>
      <dsp:spPr>
        <a:xfrm>
          <a:off x="7376456" y="496230"/>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259757-1781-4834-8738-32E7E0DC60BE}">
      <dsp:nvSpPr>
        <dsp:cNvPr id="0" name=""/>
        <dsp:cNvSpPr/>
      </dsp:nvSpPr>
      <dsp:spPr>
        <a:xfrm>
          <a:off x="7376456" y="1739224"/>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a:t>October 2024–March 2025</a:t>
          </a:r>
          <a:r>
            <a:rPr lang="en-GB" sz="2000" kern="1200"/>
            <a:t>:</a:t>
          </a:r>
          <a:endParaRPr lang="en-US" sz="2000" kern="1200"/>
        </a:p>
      </dsp:txBody>
      <dsp:txXfrm>
        <a:off x="7376456" y="1739224"/>
        <a:ext cx="3138750" cy="470812"/>
      </dsp:txXfrm>
    </dsp:sp>
    <dsp:sp modelId="{61AB4D31-D45C-44EF-8165-D0B68B22908E}">
      <dsp:nvSpPr>
        <dsp:cNvPr id="0" name=""/>
        <dsp:cNvSpPr/>
      </dsp:nvSpPr>
      <dsp:spPr>
        <a:xfrm>
          <a:off x="7376456" y="2277214"/>
          <a:ext cx="3138750" cy="1577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GB" sz="1500" kern="1200"/>
            <a:t>Revenue starts to </a:t>
          </a:r>
          <a:r>
            <a:rPr lang="en-GB" sz="1500" b="1" kern="1200"/>
            <a:t>rise again</a:t>
          </a:r>
          <a:r>
            <a:rPr lang="en-GB" sz="1500" kern="1200"/>
            <a:t> and becomes a bit more </a:t>
          </a:r>
          <a:r>
            <a:rPr lang="en-GB" sz="1500" b="1" kern="1200"/>
            <a:t>stable</a:t>
          </a:r>
          <a:r>
            <a:rPr lang="en-GB" sz="1500" kern="1200"/>
            <a:t>, though still some ups and downs.</a:t>
          </a:r>
          <a:endParaRPr lang="en-US" sz="1500" kern="1200"/>
        </a:p>
        <a:p>
          <a:pPr marL="0" lvl="0" indent="0" algn="l" defTabSz="666750">
            <a:lnSpc>
              <a:spcPct val="100000"/>
            </a:lnSpc>
            <a:spcBef>
              <a:spcPct val="0"/>
            </a:spcBef>
            <a:spcAft>
              <a:spcPct val="35000"/>
            </a:spcAft>
            <a:buNone/>
          </a:pPr>
          <a:r>
            <a:rPr lang="en-GB" sz="1500" kern="1200"/>
            <a:t>Indicates a </a:t>
          </a:r>
          <a:r>
            <a:rPr lang="en-GB" sz="1500" b="1" kern="1200"/>
            <a:t>recovery</a:t>
          </a:r>
          <a:r>
            <a:rPr lang="en-GB" sz="1500" kern="1200"/>
            <a:t> or return to more normal performance.</a:t>
          </a:r>
          <a:endParaRPr lang="en-US" sz="1500" kern="1200"/>
        </a:p>
      </dsp:txBody>
      <dsp:txXfrm>
        <a:off x="7376456" y="2277214"/>
        <a:ext cx="3138750" cy="157789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04/08/2025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04/08/2025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04/08/2025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04/08/2025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04/08/2025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04/08/2025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04/08/2025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04/08/2025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04/08/2025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04/08/2025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04/08/2025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04/08/2025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ouring Black Coffee In A Mug">
            <a:extLst>
              <a:ext uri="{FF2B5EF4-FFF2-40B4-BE49-F238E27FC236}">
                <a16:creationId xmlns:a16="http://schemas.microsoft.com/office/drawing/2014/main" id="{871545AE-E24A-DCC3-F861-04D9280A3AE2}"/>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6250" b="6250"/>
          <a:stretch>
            <a:fillRect/>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3466" y="643467"/>
            <a:ext cx="5452529" cy="3569242"/>
          </a:xfrm>
        </p:spPr>
        <p:txBody>
          <a:bodyPr anchor="t">
            <a:normAutofit/>
          </a:bodyPr>
          <a:lstStyle/>
          <a:p>
            <a:pPr algn="l"/>
            <a:r>
              <a:rPr lang="en-GB" sz="5200">
                <a:solidFill>
                  <a:srgbClr val="FFFFFF"/>
                </a:solidFill>
              </a:rPr>
              <a:t>Coffee sales Report</a:t>
            </a:r>
          </a:p>
        </p:txBody>
      </p:sp>
      <p:sp>
        <p:nvSpPr>
          <p:cNvPr id="3" name="Subtitle 2"/>
          <p:cNvSpPr>
            <a:spLocks noGrp="1"/>
          </p:cNvSpPr>
          <p:nvPr>
            <p:ph type="subTitle" idx="1"/>
          </p:nvPr>
        </p:nvSpPr>
        <p:spPr>
          <a:xfrm>
            <a:off x="643466" y="4551037"/>
            <a:ext cx="5449479" cy="1578054"/>
          </a:xfrm>
        </p:spPr>
        <p:txBody>
          <a:bodyPr anchor="b">
            <a:normAutofit/>
          </a:bodyPr>
          <a:lstStyle/>
          <a:p>
            <a:pPr algn="l"/>
            <a:endParaRPr lang="en-GB">
              <a:solidFill>
                <a:srgbClr val="FFFFFF"/>
              </a:solidFill>
            </a:endParaRP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0A0D747-F38B-4A99-9985-62CE8C247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9">
            <a:extLst>
              <a:ext uri="{FF2B5EF4-FFF2-40B4-BE49-F238E27FC236}">
                <a16:creationId xmlns:a16="http://schemas.microsoft.com/office/drawing/2014/main" id="{3D1BF32B-6CA3-4695-8A0C-1AC789B5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5277870" cy="6858000"/>
          </a:xfrm>
          <a:custGeom>
            <a:avLst/>
            <a:gdLst>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0 w 5434004"/>
              <a:gd name="connsiteY4" fmla="*/ 6857998 h 6858000"/>
              <a:gd name="connsiteX5" fmla="*/ 1049407 w 5434004"/>
              <a:gd name="connsiteY5" fmla="*/ 6857998 h 6858000"/>
              <a:gd name="connsiteX6" fmla="*/ 1033092 w 5434004"/>
              <a:gd name="connsiteY6" fmla="*/ 6843615 h 6858000"/>
              <a:gd name="connsiteX7" fmla="*/ 1004585 w 5434004"/>
              <a:gd name="connsiteY7" fmla="*/ 6800899 h 6858000"/>
              <a:gd name="connsiteX8" fmla="*/ 984086 w 5434004"/>
              <a:gd name="connsiteY8" fmla="*/ 6765441 h 6858000"/>
              <a:gd name="connsiteX9" fmla="*/ 955964 w 5434004"/>
              <a:gd name="connsiteY9" fmla="*/ 6739541 h 6858000"/>
              <a:gd name="connsiteX10" fmla="*/ 945820 w 5434004"/>
              <a:gd name="connsiteY10" fmla="*/ 6673829 h 6858000"/>
              <a:gd name="connsiteX11" fmla="*/ 921540 w 5434004"/>
              <a:gd name="connsiteY11" fmla="*/ 6620155 h 6858000"/>
              <a:gd name="connsiteX12" fmla="*/ 876436 w 5434004"/>
              <a:gd name="connsiteY12" fmla="*/ 6610437 h 6858000"/>
              <a:gd name="connsiteX13" fmla="*/ 876973 w 5434004"/>
              <a:gd name="connsiteY13" fmla="*/ 6596307 h 6858000"/>
              <a:gd name="connsiteX14" fmla="*/ 893782 w 5434004"/>
              <a:gd name="connsiteY14" fmla="*/ 6536039 h 6858000"/>
              <a:gd name="connsiteX15" fmla="*/ 830281 w 5434004"/>
              <a:gd name="connsiteY15" fmla="*/ 6239239 h 6858000"/>
              <a:gd name="connsiteX16" fmla="*/ 816373 w 5434004"/>
              <a:gd name="connsiteY16" fmla="*/ 6116986 h 6858000"/>
              <a:gd name="connsiteX17" fmla="*/ 788606 w 5434004"/>
              <a:gd name="connsiteY17" fmla="*/ 5895434 h 6858000"/>
              <a:gd name="connsiteX18" fmla="*/ 762315 w 5434004"/>
              <a:gd name="connsiteY18" fmla="*/ 5848019 h 6858000"/>
              <a:gd name="connsiteX19" fmla="*/ 714842 w 5434004"/>
              <a:gd name="connsiteY19" fmla="*/ 5722306 h 6858000"/>
              <a:gd name="connsiteX20" fmla="*/ 679500 w 5434004"/>
              <a:gd name="connsiteY20" fmla="*/ 5528085 h 6858000"/>
              <a:gd name="connsiteX21" fmla="*/ 660956 w 5434004"/>
              <a:gd name="connsiteY21" fmla="*/ 5506768 h 6858000"/>
              <a:gd name="connsiteX22" fmla="*/ 642957 w 5434004"/>
              <a:gd name="connsiteY22" fmla="*/ 5473318 h 6858000"/>
              <a:gd name="connsiteX23" fmla="*/ 602099 w 5434004"/>
              <a:gd name="connsiteY23" fmla="*/ 5418521 h 6858000"/>
              <a:gd name="connsiteX24" fmla="*/ 563009 w 5434004"/>
              <a:gd name="connsiteY24" fmla="*/ 5337536 h 6858000"/>
              <a:gd name="connsiteX25" fmla="*/ 584675 w 5434004"/>
              <a:gd name="connsiteY25" fmla="*/ 5255190 h 6858000"/>
              <a:gd name="connsiteX26" fmla="*/ 564878 w 5434004"/>
              <a:gd name="connsiteY26" fmla="*/ 5208171 h 6858000"/>
              <a:gd name="connsiteX27" fmla="*/ 540145 w 5434004"/>
              <a:gd name="connsiteY27" fmla="*/ 4993731 h 6858000"/>
              <a:gd name="connsiteX28" fmla="*/ 512099 w 5434004"/>
              <a:gd name="connsiteY28" fmla="*/ 4896399 h 6858000"/>
              <a:gd name="connsiteX29" fmla="*/ 482378 w 5434004"/>
              <a:gd name="connsiteY29" fmla="*/ 4838613 h 6858000"/>
              <a:gd name="connsiteX30" fmla="*/ 468676 w 5434004"/>
              <a:gd name="connsiteY30" fmla="*/ 4796522 h 6858000"/>
              <a:gd name="connsiteX31" fmla="*/ 430881 w 5434004"/>
              <a:gd name="connsiteY31" fmla="*/ 4672370 h 6858000"/>
              <a:gd name="connsiteX32" fmla="*/ 415292 w 5434004"/>
              <a:gd name="connsiteY32" fmla="*/ 4634253 h 6858000"/>
              <a:gd name="connsiteX33" fmla="*/ 348919 w 5434004"/>
              <a:gd name="connsiteY33" fmla="*/ 4549232 h 6858000"/>
              <a:gd name="connsiteX34" fmla="*/ 292438 w 5434004"/>
              <a:gd name="connsiteY34" fmla="*/ 4479912 h 6858000"/>
              <a:gd name="connsiteX35" fmla="*/ 283567 w 5434004"/>
              <a:gd name="connsiteY35" fmla="*/ 4376609 h 6858000"/>
              <a:gd name="connsiteX36" fmla="*/ 247018 w 5434004"/>
              <a:gd name="connsiteY36" fmla="*/ 4280257 h 6858000"/>
              <a:gd name="connsiteX37" fmla="*/ 243154 w 5434004"/>
              <a:gd name="connsiteY37" fmla="*/ 4208492 h 6858000"/>
              <a:gd name="connsiteX38" fmla="*/ 267243 w 5434004"/>
              <a:gd name="connsiteY38" fmla="*/ 4120636 h 6858000"/>
              <a:gd name="connsiteX39" fmla="*/ 274676 w 5434004"/>
              <a:gd name="connsiteY39" fmla="*/ 4116556 h 6858000"/>
              <a:gd name="connsiteX40" fmla="*/ 274016 w 5434004"/>
              <a:gd name="connsiteY40" fmla="*/ 4109625 h 6858000"/>
              <a:gd name="connsiteX41" fmla="*/ 266711 w 5434004"/>
              <a:gd name="connsiteY41" fmla="*/ 4105624 h 6858000"/>
              <a:gd name="connsiteX42" fmla="*/ 267360 w 5434004"/>
              <a:gd name="connsiteY42" fmla="*/ 4051441 h 6858000"/>
              <a:gd name="connsiteX43" fmla="*/ 280863 w 5434004"/>
              <a:gd name="connsiteY43" fmla="*/ 3988494 h 6858000"/>
              <a:gd name="connsiteX44" fmla="*/ 254473 w 5434004"/>
              <a:gd name="connsiteY44" fmla="*/ 3926485 h 6858000"/>
              <a:gd name="connsiteX45" fmla="*/ 238942 w 5434004"/>
              <a:gd name="connsiteY45" fmla="*/ 3857057 h 6858000"/>
              <a:gd name="connsiteX46" fmla="*/ 229388 w 5434004"/>
              <a:gd name="connsiteY46" fmla="*/ 3815650 h 6858000"/>
              <a:gd name="connsiteX47" fmla="*/ 224025 w 5434004"/>
              <a:gd name="connsiteY47" fmla="*/ 3696745 h 6858000"/>
              <a:gd name="connsiteX48" fmla="*/ 242028 w 5434004"/>
              <a:gd name="connsiteY48" fmla="*/ 3477814 h 6858000"/>
              <a:gd name="connsiteX49" fmla="*/ 239663 w 5434004"/>
              <a:gd name="connsiteY49" fmla="*/ 3375354 h 6858000"/>
              <a:gd name="connsiteX50" fmla="*/ 242939 w 5434004"/>
              <a:gd name="connsiteY50" fmla="*/ 3235494 h 6858000"/>
              <a:gd name="connsiteX51" fmla="*/ 235466 w 5434004"/>
              <a:gd name="connsiteY51" fmla="*/ 3111896 h 6858000"/>
              <a:gd name="connsiteX52" fmla="*/ 225859 w 5434004"/>
              <a:gd name="connsiteY52" fmla="*/ 3061665 h 6858000"/>
              <a:gd name="connsiteX53" fmla="*/ 214543 w 5434004"/>
              <a:gd name="connsiteY53" fmla="*/ 3026187 h 6858000"/>
              <a:gd name="connsiteX54" fmla="*/ 209002 w 5434004"/>
              <a:gd name="connsiteY54" fmla="*/ 2930097 h 6858000"/>
              <a:gd name="connsiteX55" fmla="*/ 209539 w 5434004"/>
              <a:gd name="connsiteY55" fmla="*/ 2768399 h 6858000"/>
              <a:gd name="connsiteX56" fmla="*/ 207490 w 5434004"/>
              <a:gd name="connsiteY56" fmla="*/ 2734615 h 6858000"/>
              <a:gd name="connsiteX57" fmla="*/ 197130 w 5434004"/>
              <a:gd name="connsiteY57" fmla="*/ 2708116 h 6858000"/>
              <a:gd name="connsiteX58" fmla="*/ 187231 w 5434004"/>
              <a:gd name="connsiteY58" fmla="*/ 2704185 h 6858000"/>
              <a:gd name="connsiteX59" fmla="*/ 184723 w 5434004"/>
              <a:gd name="connsiteY59" fmla="*/ 2686011 h 6858000"/>
              <a:gd name="connsiteX60" fmla="*/ 169929 w 5434004"/>
              <a:gd name="connsiteY60" fmla="*/ 2656504 h 6858000"/>
              <a:gd name="connsiteX61" fmla="*/ 188242 w 5434004"/>
              <a:gd name="connsiteY61" fmla="*/ 2589493 h 6858000"/>
              <a:gd name="connsiteX62" fmla="*/ 189125 w 5434004"/>
              <a:gd name="connsiteY62" fmla="*/ 2457617 h 6858000"/>
              <a:gd name="connsiteX63" fmla="*/ 195205 w 5434004"/>
              <a:gd name="connsiteY63" fmla="*/ 2210817 h 6858000"/>
              <a:gd name="connsiteX64" fmla="*/ 175797 w 5434004"/>
              <a:gd name="connsiteY64" fmla="*/ 1901521 h 6858000"/>
              <a:gd name="connsiteX65" fmla="*/ 156134 w 5434004"/>
              <a:gd name="connsiteY65" fmla="*/ 1700722 h 6858000"/>
              <a:gd name="connsiteX66" fmla="*/ 174157 w 5434004"/>
              <a:gd name="connsiteY66" fmla="*/ 1661610 h 6858000"/>
              <a:gd name="connsiteX67" fmla="*/ 180802 w 5434004"/>
              <a:gd name="connsiteY67" fmla="*/ 1640073 h 6858000"/>
              <a:gd name="connsiteX68" fmla="*/ 179221 w 5434004"/>
              <a:gd name="connsiteY68" fmla="*/ 1637398 h 6858000"/>
              <a:gd name="connsiteX69" fmla="*/ 179826 w 5434004"/>
              <a:gd name="connsiteY69" fmla="*/ 1612248 h 6858000"/>
              <a:gd name="connsiteX70" fmla="*/ 198048 w 5434004"/>
              <a:gd name="connsiteY70" fmla="*/ 1498097 h 6858000"/>
              <a:gd name="connsiteX71" fmla="*/ 196329 w 5434004"/>
              <a:gd name="connsiteY71" fmla="*/ 1497364 h 6858000"/>
              <a:gd name="connsiteX72" fmla="*/ 193204 w 5434004"/>
              <a:gd name="connsiteY72" fmla="*/ 1490042 h 6858000"/>
              <a:gd name="connsiteX73" fmla="*/ 211154 w 5434004"/>
              <a:gd name="connsiteY73" fmla="*/ 1451416 h 6858000"/>
              <a:gd name="connsiteX74" fmla="*/ 247750 w 5434004"/>
              <a:gd name="connsiteY74" fmla="*/ 1281781 h 6858000"/>
              <a:gd name="connsiteX75" fmla="*/ 323114 w 5434004"/>
              <a:gd name="connsiteY75" fmla="*/ 1074754 h 6858000"/>
              <a:gd name="connsiteX76" fmla="*/ 357209 w 5434004"/>
              <a:gd name="connsiteY76" fmla="*/ 1019094 h 6858000"/>
              <a:gd name="connsiteX77" fmla="*/ 393176 w 5434004"/>
              <a:gd name="connsiteY77" fmla="*/ 938921 h 6858000"/>
              <a:gd name="connsiteX78" fmla="*/ 451503 w 5434004"/>
              <a:gd name="connsiteY78" fmla="*/ 815814 h 6858000"/>
              <a:gd name="connsiteX79" fmla="*/ 567587 w 5434004"/>
              <a:gd name="connsiteY79" fmla="*/ 584070 h 6858000"/>
              <a:gd name="connsiteX80" fmla="*/ 592609 w 5434004"/>
              <a:gd name="connsiteY80" fmla="*/ 461805 h 6858000"/>
              <a:gd name="connsiteX81" fmla="*/ 624563 w 5434004"/>
              <a:gd name="connsiteY81" fmla="*/ 360945 h 6858000"/>
              <a:gd name="connsiteX82" fmla="*/ 627056 w 5434004"/>
              <a:gd name="connsiteY82" fmla="*/ 226335 h 6858000"/>
              <a:gd name="connsiteX83" fmla="*/ 655851 w 5434004"/>
              <a:gd name="connsiteY83" fmla="*/ 51690 h 6858000"/>
              <a:gd name="connsiteX84" fmla="*/ 653984 w 5434004"/>
              <a:gd name="connsiteY84" fmla="*/ 22133 h 6858000"/>
              <a:gd name="connsiteX85" fmla="*/ 643279 w 5434004"/>
              <a:gd name="connsiteY85" fmla="*/ 1037 h 6858000"/>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1049407 w 5434004"/>
              <a:gd name="connsiteY4" fmla="*/ 6857998 h 6858000"/>
              <a:gd name="connsiteX5" fmla="*/ 1033092 w 5434004"/>
              <a:gd name="connsiteY5" fmla="*/ 6843615 h 6858000"/>
              <a:gd name="connsiteX6" fmla="*/ 1004585 w 5434004"/>
              <a:gd name="connsiteY6" fmla="*/ 6800899 h 6858000"/>
              <a:gd name="connsiteX7" fmla="*/ 984086 w 5434004"/>
              <a:gd name="connsiteY7" fmla="*/ 6765441 h 6858000"/>
              <a:gd name="connsiteX8" fmla="*/ 955964 w 5434004"/>
              <a:gd name="connsiteY8" fmla="*/ 6739541 h 6858000"/>
              <a:gd name="connsiteX9" fmla="*/ 945820 w 5434004"/>
              <a:gd name="connsiteY9" fmla="*/ 6673829 h 6858000"/>
              <a:gd name="connsiteX10" fmla="*/ 921540 w 5434004"/>
              <a:gd name="connsiteY10" fmla="*/ 6620155 h 6858000"/>
              <a:gd name="connsiteX11" fmla="*/ 876436 w 5434004"/>
              <a:gd name="connsiteY11" fmla="*/ 6610437 h 6858000"/>
              <a:gd name="connsiteX12" fmla="*/ 876973 w 5434004"/>
              <a:gd name="connsiteY12" fmla="*/ 6596307 h 6858000"/>
              <a:gd name="connsiteX13" fmla="*/ 893782 w 5434004"/>
              <a:gd name="connsiteY13" fmla="*/ 6536039 h 6858000"/>
              <a:gd name="connsiteX14" fmla="*/ 830281 w 5434004"/>
              <a:gd name="connsiteY14" fmla="*/ 6239239 h 6858000"/>
              <a:gd name="connsiteX15" fmla="*/ 816373 w 5434004"/>
              <a:gd name="connsiteY15" fmla="*/ 6116986 h 6858000"/>
              <a:gd name="connsiteX16" fmla="*/ 788606 w 5434004"/>
              <a:gd name="connsiteY16" fmla="*/ 5895434 h 6858000"/>
              <a:gd name="connsiteX17" fmla="*/ 762315 w 5434004"/>
              <a:gd name="connsiteY17" fmla="*/ 5848019 h 6858000"/>
              <a:gd name="connsiteX18" fmla="*/ 714842 w 5434004"/>
              <a:gd name="connsiteY18" fmla="*/ 5722306 h 6858000"/>
              <a:gd name="connsiteX19" fmla="*/ 679500 w 5434004"/>
              <a:gd name="connsiteY19" fmla="*/ 5528085 h 6858000"/>
              <a:gd name="connsiteX20" fmla="*/ 660956 w 5434004"/>
              <a:gd name="connsiteY20" fmla="*/ 5506768 h 6858000"/>
              <a:gd name="connsiteX21" fmla="*/ 642957 w 5434004"/>
              <a:gd name="connsiteY21" fmla="*/ 5473318 h 6858000"/>
              <a:gd name="connsiteX22" fmla="*/ 602099 w 5434004"/>
              <a:gd name="connsiteY22" fmla="*/ 5418521 h 6858000"/>
              <a:gd name="connsiteX23" fmla="*/ 563009 w 5434004"/>
              <a:gd name="connsiteY23" fmla="*/ 5337536 h 6858000"/>
              <a:gd name="connsiteX24" fmla="*/ 584675 w 5434004"/>
              <a:gd name="connsiteY24" fmla="*/ 5255190 h 6858000"/>
              <a:gd name="connsiteX25" fmla="*/ 564878 w 5434004"/>
              <a:gd name="connsiteY25" fmla="*/ 5208171 h 6858000"/>
              <a:gd name="connsiteX26" fmla="*/ 540145 w 5434004"/>
              <a:gd name="connsiteY26" fmla="*/ 4993731 h 6858000"/>
              <a:gd name="connsiteX27" fmla="*/ 512099 w 5434004"/>
              <a:gd name="connsiteY27" fmla="*/ 4896399 h 6858000"/>
              <a:gd name="connsiteX28" fmla="*/ 482378 w 5434004"/>
              <a:gd name="connsiteY28" fmla="*/ 4838613 h 6858000"/>
              <a:gd name="connsiteX29" fmla="*/ 468676 w 5434004"/>
              <a:gd name="connsiteY29" fmla="*/ 4796522 h 6858000"/>
              <a:gd name="connsiteX30" fmla="*/ 430881 w 5434004"/>
              <a:gd name="connsiteY30" fmla="*/ 4672370 h 6858000"/>
              <a:gd name="connsiteX31" fmla="*/ 415292 w 5434004"/>
              <a:gd name="connsiteY31" fmla="*/ 4634253 h 6858000"/>
              <a:gd name="connsiteX32" fmla="*/ 348919 w 5434004"/>
              <a:gd name="connsiteY32" fmla="*/ 4549232 h 6858000"/>
              <a:gd name="connsiteX33" fmla="*/ 292438 w 5434004"/>
              <a:gd name="connsiteY33" fmla="*/ 4479912 h 6858000"/>
              <a:gd name="connsiteX34" fmla="*/ 283567 w 5434004"/>
              <a:gd name="connsiteY34" fmla="*/ 4376609 h 6858000"/>
              <a:gd name="connsiteX35" fmla="*/ 247018 w 5434004"/>
              <a:gd name="connsiteY35" fmla="*/ 4280257 h 6858000"/>
              <a:gd name="connsiteX36" fmla="*/ 243154 w 5434004"/>
              <a:gd name="connsiteY36" fmla="*/ 4208492 h 6858000"/>
              <a:gd name="connsiteX37" fmla="*/ 267243 w 5434004"/>
              <a:gd name="connsiteY37" fmla="*/ 4120636 h 6858000"/>
              <a:gd name="connsiteX38" fmla="*/ 274676 w 5434004"/>
              <a:gd name="connsiteY38" fmla="*/ 4116556 h 6858000"/>
              <a:gd name="connsiteX39" fmla="*/ 274016 w 5434004"/>
              <a:gd name="connsiteY39" fmla="*/ 4109625 h 6858000"/>
              <a:gd name="connsiteX40" fmla="*/ 266711 w 5434004"/>
              <a:gd name="connsiteY40" fmla="*/ 4105624 h 6858000"/>
              <a:gd name="connsiteX41" fmla="*/ 267360 w 5434004"/>
              <a:gd name="connsiteY41" fmla="*/ 4051441 h 6858000"/>
              <a:gd name="connsiteX42" fmla="*/ 280863 w 5434004"/>
              <a:gd name="connsiteY42" fmla="*/ 3988494 h 6858000"/>
              <a:gd name="connsiteX43" fmla="*/ 254473 w 5434004"/>
              <a:gd name="connsiteY43" fmla="*/ 3926485 h 6858000"/>
              <a:gd name="connsiteX44" fmla="*/ 238942 w 5434004"/>
              <a:gd name="connsiteY44" fmla="*/ 3857057 h 6858000"/>
              <a:gd name="connsiteX45" fmla="*/ 229388 w 5434004"/>
              <a:gd name="connsiteY45" fmla="*/ 3815650 h 6858000"/>
              <a:gd name="connsiteX46" fmla="*/ 224025 w 5434004"/>
              <a:gd name="connsiteY46" fmla="*/ 3696745 h 6858000"/>
              <a:gd name="connsiteX47" fmla="*/ 242028 w 5434004"/>
              <a:gd name="connsiteY47" fmla="*/ 3477814 h 6858000"/>
              <a:gd name="connsiteX48" fmla="*/ 239663 w 5434004"/>
              <a:gd name="connsiteY48" fmla="*/ 3375354 h 6858000"/>
              <a:gd name="connsiteX49" fmla="*/ 242939 w 5434004"/>
              <a:gd name="connsiteY49" fmla="*/ 3235494 h 6858000"/>
              <a:gd name="connsiteX50" fmla="*/ 235466 w 5434004"/>
              <a:gd name="connsiteY50" fmla="*/ 3111896 h 6858000"/>
              <a:gd name="connsiteX51" fmla="*/ 225859 w 5434004"/>
              <a:gd name="connsiteY51" fmla="*/ 3061665 h 6858000"/>
              <a:gd name="connsiteX52" fmla="*/ 214543 w 5434004"/>
              <a:gd name="connsiteY52" fmla="*/ 3026187 h 6858000"/>
              <a:gd name="connsiteX53" fmla="*/ 209002 w 5434004"/>
              <a:gd name="connsiteY53" fmla="*/ 2930097 h 6858000"/>
              <a:gd name="connsiteX54" fmla="*/ 209539 w 5434004"/>
              <a:gd name="connsiteY54" fmla="*/ 2768399 h 6858000"/>
              <a:gd name="connsiteX55" fmla="*/ 207490 w 5434004"/>
              <a:gd name="connsiteY55" fmla="*/ 2734615 h 6858000"/>
              <a:gd name="connsiteX56" fmla="*/ 197130 w 5434004"/>
              <a:gd name="connsiteY56" fmla="*/ 2708116 h 6858000"/>
              <a:gd name="connsiteX57" fmla="*/ 187231 w 5434004"/>
              <a:gd name="connsiteY57" fmla="*/ 2704185 h 6858000"/>
              <a:gd name="connsiteX58" fmla="*/ 184723 w 5434004"/>
              <a:gd name="connsiteY58" fmla="*/ 2686011 h 6858000"/>
              <a:gd name="connsiteX59" fmla="*/ 169929 w 5434004"/>
              <a:gd name="connsiteY59" fmla="*/ 2656504 h 6858000"/>
              <a:gd name="connsiteX60" fmla="*/ 188242 w 5434004"/>
              <a:gd name="connsiteY60" fmla="*/ 2589493 h 6858000"/>
              <a:gd name="connsiteX61" fmla="*/ 189125 w 5434004"/>
              <a:gd name="connsiteY61" fmla="*/ 2457617 h 6858000"/>
              <a:gd name="connsiteX62" fmla="*/ 195205 w 5434004"/>
              <a:gd name="connsiteY62" fmla="*/ 2210817 h 6858000"/>
              <a:gd name="connsiteX63" fmla="*/ 175797 w 5434004"/>
              <a:gd name="connsiteY63" fmla="*/ 1901521 h 6858000"/>
              <a:gd name="connsiteX64" fmla="*/ 156134 w 5434004"/>
              <a:gd name="connsiteY64" fmla="*/ 1700722 h 6858000"/>
              <a:gd name="connsiteX65" fmla="*/ 174157 w 5434004"/>
              <a:gd name="connsiteY65" fmla="*/ 1661610 h 6858000"/>
              <a:gd name="connsiteX66" fmla="*/ 180802 w 5434004"/>
              <a:gd name="connsiteY66" fmla="*/ 1640073 h 6858000"/>
              <a:gd name="connsiteX67" fmla="*/ 179221 w 5434004"/>
              <a:gd name="connsiteY67" fmla="*/ 1637398 h 6858000"/>
              <a:gd name="connsiteX68" fmla="*/ 179826 w 5434004"/>
              <a:gd name="connsiteY68" fmla="*/ 1612248 h 6858000"/>
              <a:gd name="connsiteX69" fmla="*/ 198048 w 5434004"/>
              <a:gd name="connsiteY69" fmla="*/ 1498097 h 6858000"/>
              <a:gd name="connsiteX70" fmla="*/ 196329 w 5434004"/>
              <a:gd name="connsiteY70" fmla="*/ 1497364 h 6858000"/>
              <a:gd name="connsiteX71" fmla="*/ 193204 w 5434004"/>
              <a:gd name="connsiteY71" fmla="*/ 1490042 h 6858000"/>
              <a:gd name="connsiteX72" fmla="*/ 211154 w 5434004"/>
              <a:gd name="connsiteY72" fmla="*/ 1451416 h 6858000"/>
              <a:gd name="connsiteX73" fmla="*/ 247750 w 5434004"/>
              <a:gd name="connsiteY73" fmla="*/ 1281781 h 6858000"/>
              <a:gd name="connsiteX74" fmla="*/ 323114 w 5434004"/>
              <a:gd name="connsiteY74" fmla="*/ 1074754 h 6858000"/>
              <a:gd name="connsiteX75" fmla="*/ 357209 w 5434004"/>
              <a:gd name="connsiteY75" fmla="*/ 1019094 h 6858000"/>
              <a:gd name="connsiteX76" fmla="*/ 393176 w 5434004"/>
              <a:gd name="connsiteY76" fmla="*/ 938921 h 6858000"/>
              <a:gd name="connsiteX77" fmla="*/ 451503 w 5434004"/>
              <a:gd name="connsiteY77" fmla="*/ 815814 h 6858000"/>
              <a:gd name="connsiteX78" fmla="*/ 567587 w 5434004"/>
              <a:gd name="connsiteY78" fmla="*/ 584070 h 6858000"/>
              <a:gd name="connsiteX79" fmla="*/ 592609 w 5434004"/>
              <a:gd name="connsiteY79" fmla="*/ 461805 h 6858000"/>
              <a:gd name="connsiteX80" fmla="*/ 624563 w 5434004"/>
              <a:gd name="connsiteY80" fmla="*/ 360945 h 6858000"/>
              <a:gd name="connsiteX81" fmla="*/ 627056 w 5434004"/>
              <a:gd name="connsiteY81" fmla="*/ 226335 h 6858000"/>
              <a:gd name="connsiteX82" fmla="*/ 655851 w 5434004"/>
              <a:gd name="connsiteY82" fmla="*/ 51690 h 6858000"/>
              <a:gd name="connsiteX83" fmla="*/ 653984 w 5434004"/>
              <a:gd name="connsiteY83" fmla="*/ 22133 h 6858000"/>
              <a:gd name="connsiteX84" fmla="*/ 643279 w 5434004"/>
              <a:gd name="connsiteY84" fmla="*/ 1037 h 6858000"/>
              <a:gd name="connsiteX85" fmla="*/ 643741 w 5434004"/>
              <a:gd name="connsiteY85" fmla="*/ 0 h 6858000"/>
              <a:gd name="connsiteX0" fmla="*/ 487607 w 5277870"/>
              <a:gd name="connsiteY0" fmla="*/ 0 h 6858000"/>
              <a:gd name="connsiteX1" fmla="*/ 5277870 w 5277870"/>
              <a:gd name="connsiteY1" fmla="*/ 0 h 6858000"/>
              <a:gd name="connsiteX2" fmla="*/ 5277870 w 5277870"/>
              <a:gd name="connsiteY2" fmla="*/ 6858000 h 6858000"/>
              <a:gd name="connsiteX3" fmla="*/ 893273 w 5277870"/>
              <a:gd name="connsiteY3" fmla="*/ 6857998 h 6858000"/>
              <a:gd name="connsiteX4" fmla="*/ 876958 w 5277870"/>
              <a:gd name="connsiteY4" fmla="*/ 6843615 h 6858000"/>
              <a:gd name="connsiteX5" fmla="*/ 848451 w 5277870"/>
              <a:gd name="connsiteY5" fmla="*/ 6800899 h 6858000"/>
              <a:gd name="connsiteX6" fmla="*/ 827952 w 5277870"/>
              <a:gd name="connsiteY6" fmla="*/ 6765441 h 6858000"/>
              <a:gd name="connsiteX7" fmla="*/ 799830 w 5277870"/>
              <a:gd name="connsiteY7" fmla="*/ 6739541 h 6858000"/>
              <a:gd name="connsiteX8" fmla="*/ 789686 w 5277870"/>
              <a:gd name="connsiteY8" fmla="*/ 6673829 h 6858000"/>
              <a:gd name="connsiteX9" fmla="*/ 765406 w 5277870"/>
              <a:gd name="connsiteY9" fmla="*/ 6620155 h 6858000"/>
              <a:gd name="connsiteX10" fmla="*/ 720302 w 5277870"/>
              <a:gd name="connsiteY10" fmla="*/ 6610437 h 6858000"/>
              <a:gd name="connsiteX11" fmla="*/ 720839 w 5277870"/>
              <a:gd name="connsiteY11" fmla="*/ 6596307 h 6858000"/>
              <a:gd name="connsiteX12" fmla="*/ 737648 w 5277870"/>
              <a:gd name="connsiteY12" fmla="*/ 6536039 h 6858000"/>
              <a:gd name="connsiteX13" fmla="*/ 674147 w 5277870"/>
              <a:gd name="connsiteY13" fmla="*/ 6239239 h 6858000"/>
              <a:gd name="connsiteX14" fmla="*/ 660239 w 5277870"/>
              <a:gd name="connsiteY14" fmla="*/ 6116986 h 6858000"/>
              <a:gd name="connsiteX15" fmla="*/ 632472 w 5277870"/>
              <a:gd name="connsiteY15" fmla="*/ 5895434 h 6858000"/>
              <a:gd name="connsiteX16" fmla="*/ 606181 w 5277870"/>
              <a:gd name="connsiteY16" fmla="*/ 5848019 h 6858000"/>
              <a:gd name="connsiteX17" fmla="*/ 558708 w 5277870"/>
              <a:gd name="connsiteY17" fmla="*/ 5722306 h 6858000"/>
              <a:gd name="connsiteX18" fmla="*/ 523366 w 5277870"/>
              <a:gd name="connsiteY18" fmla="*/ 5528085 h 6858000"/>
              <a:gd name="connsiteX19" fmla="*/ 504822 w 5277870"/>
              <a:gd name="connsiteY19" fmla="*/ 5506768 h 6858000"/>
              <a:gd name="connsiteX20" fmla="*/ 486823 w 5277870"/>
              <a:gd name="connsiteY20" fmla="*/ 5473318 h 6858000"/>
              <a:gd name="connsiteX21" fmla="*/ 445965 w 5277870"/>
              <a:gd name="connsiteY21" fmla="*/ 5418521 h 6858000"/>
              <a:gd name="connsiteX22" fmla="*/ 406875 w 5277870"/>
              <a:gd name="connsiteY22" fmla="*/ 5337536 h 6858000"/>
              <a:gd name="connsiteX23" fmla="*/ 428541 w 5277870"/>
              <a:gd name="connsiteY23" fmla="*/ 5255190 h 6858000"/>
              <a:gd name="connsiteX24" fmla="*/ 408744 w 5277870"/>
              <a:gd name="connsiteY24" fmla="*/ 5208171 h 6858000"/>
              <a:gd name="connsiteX25" fmla="*/ 384011 w 5277870"/>
              <a:gd name="connsiteY25" fmla="*/ 4993731 h 6858000"/>
              <a:gd name="connsiteX26" fmla="*/ 355965 w 5277870"/>
              <a:gd name="connsiteY26" fmla="*/ 4896399 h 6858000"/>
              <a:gd name="connsiteX27" fmla="*/ 326244 w 5277870"/>
              <a:gd name="connsiteY27" fmla="*/ 4838613 h 6858000"/>
              <a:gd name="connsiteX28" fmla="*/ 312542 w 5277870"/>
              <a:gd name="connsiteY28" fmla="*/ 4796522 h 6858000"/>
              <a:gd name="connsiteX29" fmla="*/ 274747 w 5277870"/>
              <a:gd name="connsiteY29" fmla="*/ 4672370 h 6858000"/>
              <a:gd name="connsiteX30" fmla="*/ 259158 w 5277870"/>
              <a:gd name="connsiteY30" fmla="*/ 4634253 h 6858000"/>
              <a:gd name="connsiteX31" fmla="*/ 192785 w 5277870"/>
              <a:gd name="connsiteY31" fmla="*/ 4549232 h 6858000"/>
              <a:gd name="connsiteX32" fmla="*/ 136304 w 5277870"/>
              <a:gd name="connsiteY32" fmla="*/ 4479912 h 6858000"/>
              <a:gd name="connsiteX33" fmla="*/ 127433 w 5277870"/>
              <a:gd name="connsiteY33" fmla="*/ 4376609 h 6858000"/>
              <a:gd name="connsiteX34" fmla="*/ 90884 w 5277870"/>
              <a:gd name="connsiteY34" fmla="*/ 4280257 h 6858000"/>
              <a:gd name="connsiteX35" fmla="*/ 87020 w 5277870"/>
              <a:gd name="connsiteY35" fmla="*/ 4208492 h 6858000"/>
              <a:gd name="connsiteX36" fmla="*/ 111109 w 5277870"/>
              <a:gd name="connsiteY36" fmla="*/ 4120636 h 6858000"/>
              <a:gd name="connsiteX37" fmla="*/ 118542 w 5277870"/>
              <a:gd name="connsiteY37" fmla="*/ 4116556 h 6858000"/>
              <a:gd name="connsiteX38" fmla="*/ 117882 w 5277870"/>
              <a:gd name="connsiteY38" fmla="*/ 4109625 h 6858000"/>
              <a:gd name="connsiteX39" fmla="*/ 110577 w 5277870"/>
              <a:gd name="connsiteY39" fmla="*/ 4105624 h 6858000"/>
              <a:gd name="connsiteX40" fmla="*/ 111226 w 5277870"/>
              <a:gd name="connsiteY40" fmla="*/ 4051441 h 6858000"/>
              <a:gd name="connsiteX41" fmla="*/ 124729 w 5277870"/>
              <a:gd name="connsiteY41" fmla="*/ 3988494 h 6858000"/>
              <a:gd name="connsiteX42" fmla="*/ 98339 w 5277870"/>
              <a:gd name="connsiteY42" fmla="*/ 3926485 h 6858000"/>
              <a:gd name="connsiteX43" fmla="*/ 82808 w 5277870"/>
              <a:gd name="connsiteY43" fmla="*/ 3857057 h 6858000"/>
              <a:gd name="connsiteX44" fmla="*/ 73254 w 5277870"/>
              <a:gd name="connsiteY44" fmla="*/ 3815650 h 6858000"/>
              <a:gd name="connsiteX45" fmla="*/ 67891 w 5277870"/>
              <a:gd name="connsiteY45" fmla="*/ 3696745 h 6858000"/>
              <a:gd name="connsiteX46" fmla="*/ 85894 w 5277870"/>
              <a:gd name="connsiteY46" fmla="*/ 3477814 h 6858000"/>
              <a:gd name="connsiteX47" fmla="*/ 83529 w 5277870"/>
              <a:gd name="connsiteY47" fmla="*/ 3375354 h 6858000"/>
              <a:gd name="connsiteX48" fmla="*/ 86805 w 5277870"/>
              <a:gd name="connsiteY48" fmla="*/ 3235494 h 6858000"/>
              <a:gd name="connsiteX49" fmla="*/ 79332 w 5277870"/>
              <a:gd name="connsiteY49" fmla="*/ 3111896 h 6858000"/>
              <a:gd name="connsiteX50" fmla="*/ 69725 w 5277870"/>
              <a:gd name="connsiteY50" fmla="*/ 3061665 h 6858000"/>
              <a:gd name="connsiteX51" fmla="*/ 58409 w 5277870"/>
              <a:gd name="connsiteY51" fmla="*/ 3026187 h 6858000"/>
              <a:gd name="connsiteX52" fmla="*/ 52868 w 5277870"/>
              <a:gd name="connsiteY52" fmla="*/ 2930097 h 6858000"/>
              <a:gd name="connsiteX53" fmla="*/ 53405 w 5277870"/>
              <a:gd name="connsiteY53" fmla="*/ 2768399 h 6858000"/>
              <a:gd name="connsiteX54" fmla="*/ 51356 w 5277870"/>
              <a:gd name="connsiteY54" fmla="*/ 2734615 h 6858000"/>
              <a:gd name="connsiteX55" fmla="*/ 40996 w 5277870"/>
              <a:gd name="connsiteY55" fmla="*/ 2708116 h 6858000"/>
              <a:gd name="connsiteX56" fmla="*/ 31097 w 5277870"/>
              <a:gd name="connsiteY56" fmla="*/ 2704185 h 6858000"/>
              <a:gd name="connsiteX57" fmla="*/ 28589 w 5277870"/>
              <a:gd name="connsiteY57" fmla="*/ 2686011 h 6858000"/>
              <a:gd name="connsiteX58" fmla="*/ 13795 w 5277870"/>
              <a:gd name="connsiteY58" fmla="*/ 2656504 h 6858000"/>
              <a:gd name="connsiteX59" fmla="*/ 32108 w 5277870"/>
              <a:gd name="connsiteY59" fmla="*/ 2589493 h 6858000"/>
              <a:gd name="connsiteX60" fmla="*/ 32991 w 5277870"/>
              <a:gd name="connsiteY60" fmla="*/ 2457617 h 6858000"/>
              <a:gd name="connsiteX61" fmla="*/ 39071 w 5277870"/>
              <a:gd name="connsiteY61" fmla="*/ 2210817 h 6858000"/>
              <a:gd name="connsiteX62" fmla="*/ 19663 w 5277870"/>
              <a:gd name="connsiteY62" fmla="*/ 1901521 h 6858000"/>
              <a:gd name="connsiteX63" fmla="*/ 0 w 5277870"/>
              <a:gd name="connsiteY63" fmla="*/ 1700722 h 6858000"/>
              <a:gd name="connsiteX64" fmla="*/ 18023 w 5277870"/>
              <a:gd name="connsiteY64" fmla="*/ 1661610 h 6858000"/>
              <a:gd name="connsiteX65" fmla="*/ 24668 w 5277870"/>
              <a:gd name="connsiteY65" fmla="*/ 1640073 h 6858000"/>
              <a:gd name="connsiteX66" fmla="*/ 23087 w 5277870"/>
              <a:gd name="connsiteY66" fmla="*/ 1637398 h 6858000"/>
              <a:gd name="connsiteX67" fmla="*/ 23692 w 5277870"/>
              <a:gd name="connsiteY67" fmla="*/ 1612248 h 6858000"/>
              <a:gd name="connsiteX68" fmla="*/ 41914 w 5277870"/>
              <a:gd name="connsiteY68" fmla="*/ 1498097 h 6858000"/>
              <a:gd name="connsiteX69" fmla="*/ 40195 w 5277870"/>
              <a:gd name="connsiteY69" fmla="*/ 1497364 h 6858000"/>
              <a:gd name="connsiteX70" fmla="*/ 37070 w 5277870"/>
              <a:gd name="connsiteY70" fmla="*/ 1490042 h 6858000"/>
              <a:gd name="connsiteX71" fmla="*/ 55020 w 5277870"/>
              <a:gd name="connsiteY71" fmla="*/ 1451416 h 6858000"/>
              <a:gd name="connsiteX72" fmla="*/ 91616 w 5277870"/>
              <a:gd name="connsiteY72" fmla="*/ 1281781 h 6858000"/>
              <a:gd name="connsiteX73" fmla="*/ 166980 w 5277870"/>
              <a:gd name="connsiteY73" fmla="*/ 1074754 h 6858000"/>
              <a:gd name="connsiteX74" fmla="*/ 201075 w 5277870"/>
              <a:gd name="connsiteY74" fmla="*/ 1019094 h 6858000"/>
              <a:gd name="connsiteX75" fmla="*/ 237042 w 5277870"/>
              <a:gd name="connsiteY75" fmla="*/ 938921 h 6858000"/>
              <a:gd name="connsiteX76" fmla="*/ 295369 w 5277870"/>
              <a:gd name="connsiteY76" fmla="*/ 815814 h 6858000"/>
              <a:gd name="connsiteX77" fmla="*/ 411453 w 5277870"/>
              <a:gd name="connsiteY77" fmla="*/ 584070 h 6858000"/>
              <a:gd name="connsiteX78" fmla="*/ 436475 w 5277870"/>
              <a:gd name="connsiteY78" fmla="*/ 461805 h 6858000"/>
              <a:gd name="connsiteX79" fmla="*/ 468429 w 5277870"/>
              <a:gd name="connsiteY79" fmla="*/ 360945 h 6858000"/>
              <a:gd name="connsiteX80" fmla="*/ 470922 w 5277870"/>
              <a:gd name="connsiteY80" fmla="*/ 226335 h 6858000"/>
              <a:gd name="connsiteX81" fmla="*/ 499717 w 5277870"/>
              <a:gd name="connsiteY81" fmla="*/ 51690 h 6858000"/>
              <a:gd name="connsiteX82" fmla="*/ 497850 w 5277870"/>
              <a:gd name="connsiteY82" fmla="*/ 22133 h 6858000"/>
              <a:gd name="connsiteX83" fmla="*/ 487145 w 5277870"/>
              <a:gd name="connsiteY83" fmla="*/ 1037 h 6858000"/>
              <a:gd name="connsiteX84" fmla="*/ 487607 w 5277870"/>
              <a:gd name="connsiteY8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277870" h="6858000">
                <a:moveTo>
                  <a:pt x="487607" y="0"/>
                </a:moveTo>
                <a:lnTo>
                  <a:pt x="5277870" y="0"/>
                </a:lnTo>
                <a:lnTo>
                  <a:pt x="5277870" y="6858000"/>
                </a:lnTo>
                <a:lnTo>
                  <a:pt x="893273" y="6857998"/>
                </a:lnTo>
                <a:lnTo>
                  <a:pt x="876958" y="6843615"/>
                </a:lnTo>
                <a:lnTo>
                  <a:pt x="848451" y="6800899"/>
                </a:lnTo>
                <a:lnTo>
                  <a:pt x="827952" y="6765441"/>
                </a:lnTo>
                <a:cubicBezTo>
                  <a:pt x="827507" y="6750832"/>
                  <a:pt x="798355" y="6753978"/>
                  <a:pt x="799830" y="6739541"/>
                </a:cubicBezTo>
                <a:cubicBezTo>
                  <a:pt x="786503" y="6723280"/>
                  <a:pt x="803673" y="6682742"/>
                  <a:pt x="789686" y="6673829"/>
                </a:cubicBezTo>
                <a:cubicBezTo>
                  <a:pt x="776006" y="6657903"/>
                  <a:pt x="778015" y="6625745"/>
                  <a:pt x="765406" y="6620155"/>
                </a:cubicBezTo>
                <a:lnTo>
                  <a:pt x="720302" y="6610437"/>
                </a:lnTo>
                <a:lnTo>
                  <a:pt x="720839" y="6596307"/>
                </a:lnTo>
                <a:lnTo>
                  <a:pt x="737648" y="6536039"/>
                </a:lnTo>
                <a:cubicBezTo>
                  <a:pt x="731713" y="6378236"/>
                  <a:pt x="664893" y="6350780"/>
                  <a:pt x="674147" y="6239239"/>
                </a:cubicBezTo>
                <a:cubicBezTo>
                  <a:pt x="668193" y="6196030"/>
                  <a:pt x="677776" y="6168747"/>
                  <a:pt x="660239" y="6116986"/>
                </a:cubicBezTo>
                <a:cubicBezTo>
                  <a:pt x="693882" y="6035788"/>
                  <a:pt x="626477" y="5971885"/>
                  <a:pt x="632472" y="5895434"/>
                </a:cubicBezTo>
                <a:cubicBezTo>
                  <a:pt x="571936" y="5884249"/>
                  <a:pt x="624704" y="5880776"/>
                  <a:pt x="606181" y="5848019"/>
                </a:cubicBezTo>
                <a:cubicBezTo>
                  <a:pt x="593885" y="5819164"/>
                  <a:pt x="572509" y="5775628"/>
                  <a:pt x="558708" y="5722306"/>
                </a:cubicBezTo>
                <a:cubicBezTo>
                  <a:pt x="551746" y="5685812"/>
                  <a:pt x="532346" y="5564008"/>
                  <a:pt x="523366" y="5528085"/>
                </a:cubicBezTo>
                <a:cubicBezTo>
                  <a:pt x="518594" y="5519172"/>
                  <a:pt x="523045" y="5505250"/>
                  <a:pt x="504822" y="5506768"/>
                </a:cubicBezTo>
                <a:cubicBezTo>
                  <a:pt x="482648" y="5506487"/>
                  <a:pt x="511311" y="5459433"/>
                  <a:pt x="486823" y="5473318"/>
                </a:cubicBezTo>
                <a:cubicBezTo>
                  <a:pt x="506358" y="5440194"/>
                  <a:pt x="459463" y="5435836"/>
                  <a:pt x="445965" y="5418521"/>
                </a:cubicBezTo>
                <a:cubicBezTo>
                  <a:pt x="465954" y="5390815"/>
                  <a:pt x="417921" y="5381811"/>
                  <a:pt x="406875" y="5337536"/>
                </a:cubicBezTo>
                <a:cubicBezTo>
                  <a:pt x="430123" y="5306619"/>
                  <a:pt x="399081" y="5307846"/>
                  <a:pt x="428541" y="5255190"/>
                </a:cubicBezTo>
                <a:cubicBezTo>
                  <a:pt x="428852" y="5233629"/>
                  <a:pt x="407502" y="5247189"/>
                  <a:pt x="408744" y="5208171"/>
                </a:cubicBezTo>
                <a:cubicBezTo>
                  <a:pt x="406613" y="5154483"/>
                  <a:pt x="390295" y="5051554"/>
                  <a:pt x="384011" y="4993731"/>
                </a:cubicBezTo>
                <a:cubicBezTo>
                  <a:pt x="373186" y="4967089"/>
                  <a:pt x="370884" y="4912140"/>
                  <a:pt x="355965" y="4896399"/>
                </a:cubicBezTo>
                <a:cubicBezTo>
                  <a:pt x="355837" y="4852829"/>
                  <a:pt x="351078" y="4813709"/>
                  <a:pt x="326244" y="4838613"/>
                </a:cubicBezTo>
                <a:cubicBezTo>
                  <a:pt x="299018" y="4831439"/>
                  <a:pt x="336627" y="4804968"/>
                  <a:pt x="312542" y="4796522"/>
                </a:cubicBezTo>
                <a:lnTo>
                  <a:pt x="274747" y="4672370"/>
                </a:lnTo>
                <a:cubicBezTo>
                  <a:pt x="286762" y="4649487"/>
                  <a:pt x="276585" y="4640072"/>
                  <a:pt x="259158" y="4634253"/>
                </a:cubicBezTo>
                <a:cubicBezTo>
                  <a:pt x="255297" y="4595381"/>
                  <a:pt x="210632" y="4586807"/>
                  <a:pt x="192785" y="4549232"/>
                </a:cubicBezTo>
                <a:cubicBezTo>
                  <a:pt x="175514" y="4501329"/>
                  <a:pt x="155204" y="4520147"/>
                  <a:pt x="136304" y="4479912"/>
                </a:cubicBezTo>
                <a:lnTo>
                  <a:pt x="127433" y="4376609"/>
                </a:lnTo>
                <a:cubicBezTo>
                  <a:pt x="119863" y="4343333"/>
                  <a:pt x="97619" y="4308276"/>
                  <a:pt x="90884" y="4280257"/>
                </a:cubicBezTo>
                <a:cubicBezTo>
                  <a:pt x="94219" y="4220025"/>
                  <a:pt x="104684" y="4233011"/>
                  <a:pt x="87020" y="4208492"/>
                </a:cubicBezTo>
                <a:cubicBezTo>
                  <a:pt x="95065" y="4180444"/>
                  <a:pt x="129022" y="4152083"/>
                  <a:pt x="111109" y="4120636"/>
                </a:cubicBezTo>
                <a:cubicBezTo>
                  <a:pt x="115978" y="4121934"/>
                  <a:pt x="117998" y="4120145"/>
                  <a:pt x="118542" y="4116556"/>
                </a:cubicBezTo>
                <a:cubicBezTo>
                  <a:pt x="118321" y="4114246"/>
                  <a:pt x="118101" y="4111935"/>
                  <a:pt x="117882" y="4109625"/>
                </a:cubicBezTo>
                <a:lnTo>
                  <a:pt x="110577" y="4105624"/>
                </a:lnTo>
                <a:cubicBezTo>
                  <a:pt x="85114" y="4088878"/>
                  <a:pt x="113587" y="4082596"/>
                  <a:pt x="111226" y="4051441"/>
                </a:cubicBezTo>
                <a:cubicBezTo>
                  <a:pt x="111638" y="4036628"/>
                  <a:pt x="118512" y="3985548"/>
                  <a:pt x="124729" y="3988494"/>
                </a:cubicBezTo>
                <a:lnTo>
                  <a:pt x="98339" y="3926485"/>
                </a:lnTo>
                <a:cubicBezTo>
                  <a:pt x="120456" y="3887663"/>
                  <a:pt x="82381" y="3893685"/>
                  <a:pt x="82808" y="3857057"/>
                </a:cubicBezTo>
                <a:cubicBezTo>
                  <a:pt x="89625" y="3836374"/>
                  <a:pt x="88641" y="3824518"/>
                  <a:pt x="73254" y="3815650"/>
                </a:cubicBezTo>
                <a:cubicBezTo>
                  <a:pt x="107452" y="3718923"/>
                  <a:pt x="64680" y="3772318"/>
                  <a:pt x="67891" y="3696745"/>
                </a:cubicBezTo>
                <a:cubicBezTo>
                  <a:pt x="73347" y="3630391"/>
                  <a:pt x="83288" y="3531379"/>
                  <a:pt x="85894" y="3477814"/>
                </a:cubicBezTo>
                <a:cubicBezTo>
                  <a:pt x="88500" y="3424249"/>
                  <a:pt x="86217" y="3377198"/>
                  <a:pt x="83529" y="3375354"/>
                </a:cubicBezTo>
                <a:cubicBezTo>
                  <a:pt x="83101" y="3339059"/>
                  <a:pt x="90016" y="3285266"/>
                  <a:pt x="86805" y="3235494"/>
                </a:cubicBezTo>
                <a:cubicBezTo>
                  <a:pt x="78762" y="3207446"/>
                  <a:pt x="61419" y="3143345"/>
                  <a:pt x="79332" y="3111896"/>
                </a:cubicBezTo>
                <a:cubicBezTo>
                  <a:pt x="59856" y="3117096"/>
                  <a:pt x="85974" y="3072872"/>
                  <a:pt x="69725" y="3061665"/>
                </a:cubicBezTo>
                <a:cubicBezTo>
                  <a:pt x="56184" y="3054621"/>
                  <a:pt x="60953" y="3039562"/>
                  <a:pt x="58409" y="3026187"/>
                </a:cubicBezTo>
                <a:cubicBezTo>
                  <a:pt x="45869" y="3013333"/>
                  <a:pt x="46112" y="2950064"/>
                  <a:pt x="52868" y="2930097"/>
                </a:cubicBezTo>
                <a:cubicBezTo>
                  <a:pt x="80421" y="2876459"/>
                  <a:pt x="32874" y="2811741"/>
                  <a:pt x="53405" y="2768399"/>
                </a:cubicBezTo>
                <a:cubicBezTo>
                  <a:pt x="54801" y="2755814"/>
                  <a:pt x="53816" y="2744722"/>
                  <a:pt x="51356" y="2734615"/>
                </a:cubicBezTo>
                <a:lnTo>
                  <a:pt x="40996" y="2708116"/>
                </a:lnTo>
                <a:lnTo>
                  <a:pt x="31097" y="2704185"/>
                </a:lnTo>
                <a:lnTo>
                  <a:pt x="28589" y="2686011"/>
                </a:lnTo>
                <a:lnTo>
                  <a:pt x="13795" y="2656504"/>
                </a:lnTo>
                <a:cubicBezTo>
                  <a:pt x="56166" y="2648211"/>
                  <a:pt x="-6214" y="2580540"/>
                  <a:pt x="32108" y="2589493"/>
                </a:cubicBezTo>
                <a:cubicBezTo>
                  <a:pt x="22039" y="2539863"/>
                  <a:pt x="41060" y="2531259"/>
                  <a:pt x="32991" y="2457617"/>
                </a:cubicBezTo>
                <a:cubicBezTo>
                  <a:pt x="45635" y="2365891"/>
                  <a:pt x="40786" y="2284833"/>
                  <a:pt x="39071" y="2210817"/>
                </a:cubicBezTo>
                <a:cubicBezTo>
                  <a:pt x="39941" y="2106412"/>
                  <a:pt x="22396" y="1993081"/>
                  <a:pt x="19663" y="1901521"/>
                </a:cubicBezTo>
                <a:cubicBezTo>
                  <a:pt x="10670" y="1826286"/>
                  <a:pt x="4249" y="1796783"/>
                  <a:pt x="0" y="1700722"/>
                </a:cubicBezTo>
                <a:cubicBezTo>
                  <a:pt x="5587" y="1695223"/>
                  <a:pt x="14814" y="1668682"/>
                  <a:pt x="18023" y="1661610"/>
                </a:cubicBezTo>
                <a:lnTo>
                  <a:pt x="24668" y="1640073"/>
                </a:lnTo>
                <a:lnTo>
                  <a:pt x="23087" y="1637398"/>
                </a:lnTo>
                <a:cubicBezTo>
                  <a:pt x="19812" y="1625364"/>
                  <a:pt x="20811" y="1617807"/>
                  <a:pt x="23692" y="1612248"/>
                </a:cubicBezTo>
                <a:lnTo>
                  <a:pt x="41914" y="1498097"/>
                </a:lnTo>
                <a:lnTo>
                  <a:pt x="40195" y="1497364"/>
                </a:lnTo>
                <a:lnTo>
                  <a:pt x="37070" y="1490042"/>
                </a:lnTo>
                <a:lnTo>
                  <a:pt x="55020" y="1451416"/>
                </a:lnTo>
                <a:cubicBezTo>
                  <a:pt x="73102" y="1417430"/>
                  <a:pt x="80421" y="1313985"/>
                  <a:pt x="91616" y="1281781"/>
                </a:cubicBezTo>
                <a:cubicBezTo>
                  <a:pt x="137974" y="1171345"/>
                  <a:pt x="146547" y="1130634"/>
                  <a:pt x="166980" y="1074754"/>
                </a:cubicBezTo>
                <a:cubicBezTo>
                  <a:pt x="181651" y="1040817"/>
                  <a:pt x="190408" y="1034723"/>
                  <a:pt x="201075" y="1019094"/>
                </a:cubicBezTo>
                <a:cubicBezTo>
                  <a:pt x="207201" y="1005265"/>
                  <a:pt x="260932" y="958184"/>
                  <a:pt x="237042" y="938921"/>
                </a:cubicBezTo>
                <a:cubicBezTo>
                  <a:pt x="287348" y="869297"/>
                  <a:pt x="265291" y="876942"/>
                  <a:pt x="295369" y="815814"/>
                </a:cubicBezTo>
                <a:cubicBezTo>
                  <a:pt x="329951" y="751141"/>
                  <a:pt x="383834" y="609442"/>
                  <a:pt x="411453" y="584070"/>
                </a:cubicBezTo>
                <a:cubicBezTo>
                  <a:pt x="438653" y="530431"/>
                  <a:pt x="423178" y="516020"/>
                  <a:pt x="436475" y="461805"/>
                </a:cubicBezTo>
                <a:cubicBezTo>
                  <a:pt x="454281" y="438996"/>
                  <a:pt x="448264" y="386523"/>
                  <a:pt x="468429" y="360945"/>
                </a:cubicBezTo>
                <a:cubicBezTo>
                  <a:pt x="474686" y="267247"/>
                  <a:pt x="468220" y="285413"/>
                  <a:pt x="470922" y="226335"/>
                </a:cubicBezTo>
                <a:cubicBezTo>
                  <a:pt x="481883" y="180653"/>
                  <a:pt x="495229" y="85724"/>
                  <a:pt x="499717" y="51690"/>
                </a:cubicBezTo>
                <a:cubicBezTo>
                  <a:pt x="482601" y="39734"/>
                  <a:pt x="492651" y="34426"/>
                  <a:pt x="497850" y="22133"/>
                </a:cubicBezTo>
                <a:cubicBezTo>
                  <a:pt x="482148" y="14444"/>
                  <a:pt x="483752" y="7720"/>
                  <a:pt x="487145" y="1037"/>
                </a:cubicBezTo>
                <a:lnTo>
                  <a:pt x="487607"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5F136E0-274A-AA24-FE81-F0DD9617AF73}"/>
              </a:ext>
            </a:extLst>
          </p:cNvPr>
          <p:cNvSpPr>
            <a:spLocks noGrp="1"/>
          </p:cNvSpPr>
          <p:nvPr>
            <p:ph type="title"/>
          </p:nvPr>
        </p:nvSpPr>
        <p:spPr>
          <a:xfrm>
            <a:off x="709684" y="1562100"/>
            <a:ext cx="3795642" cy="3733800"/>
          </a:xfrm>
        </p:spPr>
        <p:txBody>
          <a:bodyPr>
            <a:normAutofit/>
          </a:bodyPr>
          <a:lstStyle/>
          <a:p>
            <a:pPr algn="ctr"/>
            <a:r>
              <a:rPr lang="en-GB">
                <a:solidFill>
                  <a:schemeClr val="tx1">
                    <a:lumMod val="85000"/>
                    <a:lumOff val="15000"/>
                  </a:schemeClr>
                </a:solidFill>
              </a:rPr>
              <a:t>What can you do as owner..!</a:t>
            </a:r>
          </a:p>
        </p:txBody>
      </p:sp>
      <p:sp>
        <p:nvSpPr>
          <p:cNvPr id="3" name="Content Placeholder 2">
            <a:extLst>
              <a:ext uri="{FF2B5EF4-FFF2-40B4-BE49-F238E27FC236}">
                <a16:creationId xmlns:a16="http://schemas.microsoft.com/office/drawing/2014/main" id="{03CB7692-2AC7-23F5-D2FE-ADFC3CC4D0FC}"/>
              </a:ext>
            </a:extLst>
          </p:cNvPr>
          <p:cNvSpPr>
            <a:spLocks noGrp="1"/>
          </p:cNvSpPr>
          <p:nvPr>
            <p:ph idx="1"/>
          </p:nvPr>
        </p:nvSpPr>
        <p:spPr>
          <a:xfrm>
            <a:off x="6096000" y="733425"/>
            <a:ext cx="5135592" cy="5391150"/>
          </a:xfrm>
        </p:spPr>
        <p:txBody>
          <a:bodyPr vert="horz" lIns="91440" tIns="45720" rIns="91440" bIns="45720" rtlCol="0" anchor="ctr">
            <a:normAutofit/>
          </a:bodyPr>
          <a:lstStyle/>
          <a:p>
            <a:r>
              <a:rPr lang="en-GB" sz="2400" dirty="0">
                <a:solidFill>
                  <a:schemeClr val="accent2">
                    <a:lumMod val="49000"/>
                  </a:schemeClr>
                </a:solidFill>
                <a:ea typeface="+mn-lt"/>
                <a:cs typeface="+mn-lt"/>
              </a:rPr>
              <a:t>1.Focus on Night Time</a:t>
            </a:r>
            <a:r>
              <a:rPr lang="en-GB" sz="2000" dirty="0">
                <a:solidFill>
                  <a:schemeClr val="tx1">
                    <a:lumMod val="85000"/>
                    <a:lumOff val="15000"/>
                  </a:schemeClr>
                </a:solidFill>
                <a:ea typeface="+mn-lt"/>
                <a:cs typeface="+mn-lt"/>
              </a:rPr>
              <a:t>:</a:t>
            </a:r>
          </a:p>
          <a:p>
            <a:r>
              <a:rPr lang="en-GB" sz="2000" dirty="0">
                <a:solidFill>
                  <a:schemeClr val="tx1">
                    <a:lumMod val="85000"/>
                    <a:lumOff val="15000"/>
                  </a:schemeClr>
                </a:solidFill>
                <a:ea typeface="+mn-lt"/>
                <a:cs typeface="+mn-lt"/>
              </a:rPr>
              <a:t> Since sales are highest at night, you can:</a:t>
            </a:r>
            <a:endParaRPr lang="en-GB" sz="2000">
              <a:solidFill>
                <a:schemeClr val="tx1">
                  <a:lumMod val="85000"/>
                  <a:lumOff val="15000"/>
                </a:schemeClr>
              </a:solidFill>
            </a:endParaRPr>
          </a:p>
          <a:p>
            <a:r>
              <a:rPr lang="en-GB" sz="2000" dirty="0">
                <a:solidFill>
                  <a:schemeClr val="tx1">
                    <a:lumMod val="85000"/>
                    <a:lumOff val="15000"/>
                  </a:schemeClr>
                </a:solidFill>
                <a:ea typeface="+mn-lt"/>
                <a:cs typeface="+mn-lt"/>
              </a:rPr>
              <a:t>Keep the shop open later.</a:t>
            </a:r>
            <a:endParaRPr lang="en-GB" sz="2000" dirty="0">
              <a:solidFill>
                <a:schemeClr val="tx1">
                  <a:lumMod val="85000"/>
                  <a:lumOff val="15000"/>
                </a:schemeClr>
              </a:solidFill>
            </a:endParaRPr>
          </a:p>
          <a:p>
            <a:r>
              <a:rPr lang="en-GB" sz="2000" dirty="0">
                <a:solidFill>
                  <a:schemeClr val="tx1">
                    <a:lumMod val="85000"/>
                    <a:lumOff val="15000"/>
                  </a:schemeClr>
                </a:solidFill>
                <a:ea typeface="+mn-lt"/>
                <a:cs typeface="+mn-lt"/>
              </a:rPr>
              <a:t>Add more staff during this time.</a:t>
            </a:r>
            <a:endParaRPr lang="en-GB" sz="2000" dirty="0">
              <a:solidFill>
                <a:schemeClr val="tx1">
                  <a:lumMod val="85000"/>
                  <a:lumOff val="15000"/>
                </a:schemeClr>
              </a:solidFill>
            </a:endParaRPr>
          </a:p>
          <a:p>
            <a:r>
              <a:rPr lang="en-GB" sz="2000" dirty="0">
                <a:solidFill>
                  <a:schemeClr val="tx1">
                    <a:lumMod val="85000"/>
                    <a:lumOff val="15000"/>
                  </a:schemeClr>
                </a:solidFill>
                <a:ea typeface="+mn-lt"/>
                <a:cs typeface="+mn-lt"/>
              </a:rPr>
              <a:t>Promote night-time deals or events.</a:t>
            </a:r>
            <a:endParaRPr lang="en-GB" sz="2000" dirty="0">
              <a:solidFill>
                <a:schemeClr val="tx1">
                  <a:lumMod val="85000"/>
                  <a:lumOff val="15000"/>
                </a:schemeClr>
              </a:solidFill>
            </a:endParaRPr>
          </a:p>
          <a:p>
            <a:r>
              <a:rPr lang="en-GB" sz="2400" dirty="0">
                <a:solidFill>
                  <a:schemeClr val="accent2">
                    <a:lumMod val="49000"/>
                  </a:schemeClr>
                </a:solidFill>
                <a:ea typeface="+mn-lt"/>
                <a:cs typeface="+mn-lt"/>
              </a:rPr>
              <a:t>2. Improve Morning Sales:</a:t>
            </a:r>
            <a:endParaRPr lang="en-GB" sz="2400">
              <a:solidFill>
                <a:schemeClr val="accent2">
                  <a:lumMod val="49000"/>
                </a:schemeClr>
              </a:solidFill>
            </a:endParaRPr>
          </a:p>
          <a:p>
            <a:r>
              <a:rPr lang="en-GB" sz="2000" dirty="0">
                <a:solidFill>
                  <a:schemeClr val="tx1">
                    <a:lumMod val="85000"/>
                    <a:lumOff val="15000"/>
                  </a:schemeClr>
                </a:solidFill>
                <a:ea typeface="+mn-lt"/>
                <a:cs typeface="+mn-lt"/>
              </a:rPr>
              <a:t>Offer breakfast combos or discounts for early customers.</a:t>
            </a:r>
          </a:p>
          <a:p>
            <a:r>
              <a:rPr lang="en-GB" sz="2000" dirty="0">
                <a:solidFill>
                  <a:schemeClr val="tx1">
                    <a:lumMod val="85000"/>
                    <a:lumOff val="15000"/>
                  </a:schemeClr>
                </a:solidFill>
                <a:ea typeface="+mn-lt"/>
                <a:cs typeface="+mn-lt"/>
              </a:rPr>
              <a:t>Partner with nearby offices or schools for morning deliveries.</a:t>
            </a:r>
            <a:endParaRPr lang="en-GB" sz="2000" dirty="0">
              <a:solidFill>
                <a:schemeClr val="tx1">
                  <a:lumMod val="85000"/>
                  <a:lumOff val="15000"/>
                </a:schemeClr>
              </a:solidFill>
            </a:endParaRPr>
          </a:p>
          <a:p>
            <a:r>
              <a:rPr lang="en-GB" sz="2400" dirty="0">
                <a:solidFill>
                  <a:schemeClr val="accent2">
                    <a:lumMod val="49000"/>
                  </a:schemeClr>
                </a:solidFill>
                <a:ea typeface="+mn-lt"/>
                <a:cs typeface="+mn-lt"/>
              </a:rPr>
              <a:t>3. Monitor Afternoon Sales:</a:t>
            </a:r>
          </a:p>
          <a:p>
            <a:r>
              <a:rPr lang="en-GB" sz="2000" dirty="0">
                <a:solidFill>
                  <a:schemeClr val="tx1">
                    <a:lumMod val="85000"/>
                    <a:lumOff val="15000"/>
                  </a:schemeClr>
                </a:solidFill>
                <a:ea typeface="+mn-lt"/>
                <a:cs typeface="+mn-lt"/>
              </a:rPr>
              <a:t>It's doing okay, but there's room to grow.</a:t>
            </a:r>
          </a:p>
          <a:p>
            <a:r>
              <a:rPr lang="en-GB" sz="2000" dirty="0">
                <a:solidFill>
                  <a:schemeClr val="tx1">
                    <a:lumMod val="85000"/>
                    <a:lumOff val="15000"/>
                  </a:schemeClr>
                </a:solidFill>
                <a:ea typeface="+mn-lt"/>
                <a:cs typeface="+mn-lt"/>
              </a:rPr>
              <a:t>Consider “Afternoon Happy Hour” or loyalty cards</a:t>
            </a:r>
            <a:endParaRPr lang="en-GB" sz="2000" dirty="0">
              <a:solidFill>
                <a:schemeClr val="tx1">
                  <a:lumMod val="85000"/>
                  <a:lumOff val="15000"/>
                </a:schemeClr>
              </a:solidFill>
            </a:endParaRPr>
          </a:p>
          <a:p>
            <a:pPr marL="0" indent="0">
              <a:buNone/>
            </a:pPr>
            <a:endParaRPr lang="en-GB" sz="2000">
              <a:solidFill>
                <a:schemeClr val="tx1">
                  <a:lumMod val="85000"/>
                  <a:lumOff val="15000"/>
                </a:schemeClr>
              </a:solidFill>
            </a:endParaRPr>
          </a:p>
        </p:txBody>
      </p:sp>
    </p:spTree>
    <p:extLst>
      <p:ext uri="{BB962C8B-B14F-4D97-AF65-F5344CB8AC3E}">
        <p14:creationId xmlns:p14="http://schemas.microsoft.com/office/powerpoint/2010/main" val="2596804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2C203-377C-68A8-8116-2CFE76BC8AB4}"/>
              </a:ext>
            </a:extLst>
          </p:cNvPr>
          <p:cNvSpPr>
            <a:spLocks noGrp="1"/>
          </p:cNvSpPr>
          <p:nvPr>
            <p:ph type="title"/>
          </p:nvPr>
        </p:nvSpPr>
        <p:spPr>
          <a:xfrm>
            <a:off x="5868557" y="1138036"/>
            <a:ext cx="5444382" cy="1402470"/>
          </a:xfrm>
        </p:spPr>
        <p:txBody>
          <a:bodyPr anchor="t">
            <a:normAutofit/>
          </a:bodyPr>
          <a:lstStyle/>
          <a:p>
            <a:r>
              <a:rPr lang="en-GB" sz="3200"/>
              <a:t>Models we did</a:t>
            </a:r>
          </a:p>
        </p:txBody>
      </p:sp>
      <p:pic>
        <p:nvPicPr>
          <p:cNvPr id="5" name="Picture 4" descr="Mushroom growing on a moss">
            <a:extLst>
              <a:ext uri="{FF2B5EF4-FFF2-40B4-BE49-F238E27FC236}">
                <a16:creationId xmlns:a16="http://schemas.microsoft.com/office/drawing/2014/main" id="{1F4742DC-ACAD-8116-F459-6E2CFBCC62AC}"/>
              </a:ext>
            </a:extLst>
          </p:cNvPr>
          <p:cNvPicPr>
            <a:picLocks noChangeAspect="1"/>
          </p:cNvPicPr>
          <p:nvPr/>
        </p:nvPicPr>
        <p:blipFill>
          <a:blip r:embed="rId2"/>
          <a:srcRect l="21053" r="22615" b="4"/>
          <a:stretch>
            <a:fillRect/>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AC1D896-7C73-E166-685B-370F01595317}"/>
              </a:ext>
            </a:extLst>
          </p:cNvPr>
          <p:cNvSpPr>
            <a:spLocks noGrp="1"/>
          </p:cNvSpPr>
          <p:nvPr>
            <p:ph idx="1"/>
          </p:nvPr>
        </p:nvSpPr>
        <p:spPr>
          <a:xfrm>
            <a:off x="5868557" y="2551176"/>
            <a:ext cx="5444382" cy="3591207"/>
          </a:xfrm>
        </p:spPr>
        <p:txBody>
          <a:bodyPr vert="horz" lIns="91440" tIns="45720" rIns="91440" bIns="45720" rtlCol="0">
            <a:normAutofit/>
          </a:bodyPr>
          <a:lstStyle/>
          <a:p>
            <a:r>
              <a:rPr lang="en-GB" sz="2000">
                <a:ea typeface="+mn-lt"/>
                <a:cs typeface="+mn-lt"/>
              </a:rPr>
              <a:t>We've taken a first step to see if the calendar alone can tell us about your sales. We found a model (Random Forest) that's better than others at this task</a:t>
            </a:r>
            <a:endParaRPr lang="en-GB" sz="2000"/>
          </a:p>
        </p:txBody>
      </p:sp>
    </p:spTree>
    <p:extLst>
      <p:ext uri="{BB962C8B-B14F-4D97-AF65-F5344CB8AC3E}">
        <p14:creationId xmlns:p14="http://schemas.microsoft.com/office/powerpoint/2010/main" val="2018280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Person holding coffee">
            <a:extLst>
              <a:ext uri="{FF2B5EF4-FFF2-40B4-BE49-F238E27FC236}">
                <a16:creationId xmlns:a16="http://schemas.microsoft.com/office/drawing/2014/main" id="{49DF281F-C46D-005A-9AB9-B9A6359116B7}"/>
              </a:ext>
            </a:extLst>
          </p:cNvPr>
          <p:cNvPicPr>
            <a:picLocks noChangeAspect="1"/>
          </p:cNvPicPr>
          <p:nvPr/>
        </p:nvPicPr>
        <p:blipFill>
          <a:blip r:embed="rId2"/>
          <a:srcRect l="11027" r="9661"/>
          <a:stretch>
            <a:fillRect/>
          </a:stretch>
        </p:blipFill>
        <p:spPr>
          <a:xfrm>
            <a:off x="2522356" y="10"/>
            <a:ext cx="9669642" cy="6857990"/>
          </a:xfrm>
          <a:prstGeom prst="rect">
            <a:avLst/>
          </a:prstGeom>
        </p:spPr>
      </p:pic>
      <p:sp>
        <p:nvSpPr>
          <p:cNvPr id="41" name="Rectangle 4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A93A98-5796-C478-F69B-1EE4737074F1}"/>
              </a:ext>
            </a:extLst>
          </p:cNvPr>
          <p:cNvSpPr>
            <a:spLocks noGrp="1"/>
          </p:cNvSpPr>
          <p:nvPr>
            <p:ph type="title"/>
          </p:nvPr>
        </p:nvSpPr>
        <p:spPr>
          <a:xfrm>
            <a:off x="838200" y="365125"/>
            <a:ext cx="3822189" cy="1899912"/>
          </a:xfrm>
        </p:spPr>
        <p:txBody>
          <a:bodyPr>
            <a:normAutofit/>
          </a:bodyPr>
          <a:lstStyle/>
          <a:p>
            <a:r>
              <a:rPr lang="en-GB" sz="3400">
                <a:latin typeface="Aptos"/>
                <a:ea typeface="+mj-lt"/>
                <a:cs typeface="+mj-lt"/>
              </a:rPr>
              <a:t>Owner's Guide: Improving Coffee Shop Performance</a:t>
            </a:r>
            <a:endParaRPr lang="en-US" sz="3400"/>
          </a:p>
          <a:p>
            <a:pPr>
              <a:spcBef>
                <a:spcPts val="1000"/>
              </a:spcBef>
            </a:pPr>
            <a:endParaRPr lang="en-GB" sz="3400">
              <a:latin typeface="Aptos"/>
            </a:endParaRPr>
          </a:p>
          <a:p>
            <a:endParaRPr lang="en-GB" sz="3400"/>
          </a:p>
        </p:txBody>
      </p:sp>
      <p:sp>
        <p:nvSpPr>
          <p:cNvPr id="3" name="Content Placeholder 2">
            <a:extLst>
              <a:ext uri="{FF2B5EF4-FFF2-40B4-BE49-F238E27FC236}">
                <a16:creationId xmlns:a16="http://schemas.microsoft.com/office/drawing/2014/main" id="{FDECF085-9320-4092-65C2-904EA4B328D9}"/>
              </a:ext>
            </a:extLst>
          </p:cNvPr>
          <p:cNvSpPr>
            <a:spLocks noGrp="1"/>
          </p:cNvSpPr>
          <p:nvPr>
            <p:ph idx="1"/>
          </p:nvPr>
        </p:nvSpPr>
        <p:spPr>
          <a:xfrm>
            <a:off x="838200" y="1882028"/>
            <a:ext cx="3822189" cy="4504761"/>
          </a:xfrm>
        </p:spPr>
        <p:txBody>
          <a:bodyPr vert="horz" lIns="91440" tIns="45720" rIns="91440" bIns="45720" rtlCol="0" anchor="t">
            <a:normAutofit lnSpcReduction="10000"/>
          </a:bodyPr>
          <a:lstStyle/>
          <a:p>
            <a:r>
              <a:rPr lang="en-GB" sz="1600" b="1" dirty="0">
                <a:solidFill>
                  <a:schemeClr val="accent2">
                    <a:lumMod val="49000"/>
                  </a:schemeClr>
                </a:solidFill>
                <a:ea typeface="+mn-lt"/>
                <a:cs typeface="+mn-lt"/>
              </a:rPr>
              <a:t>Stock Smart:</a:t>
            </a:r>
            <a:r>
              <a:rPr lang="en-GB" sz="1600" dirty="0">
                <a:ea typeface="+mn-lt"/>
                <a:cs typeface="+mn-lt"/>
              </a:rPr>
              <a:t> Prioritize ingredients for top sellers like Latte and Americano with Milk.</a:t>
            </a:r>
            <a:endParaRPr lang="en-US" sz="1600">
              <a:ea typeface="+mn-lt"/>
              <a:cs typeface="+mn-lt"/>
            </a:endParaRPr>
          </a:p>
          <a:p>
            <a:r>
              <a:rPr lang="en-GB" sz="1600" b="1" dirty="0">
                <a:solidFill>
                  <a:schemeClr val="accent2">
                    <a:lumMod val="49000"/>
                  </a:schemeClr>
                </a:solidFill>
                <a:ea typeface="+mn-lt"/>
                <a:cs typeface="+mn-lt"/>
              </a:rPr>
              <a:t>Staff for Rush Hour</a:t>
            </a:r>
            <a:r>
              <a:rPr lang="en-GB" sz="1600" b="1" dirty="0">
                <a:ea typeface="+mn-lt"/>
                <a:cs typeface="+mn-lt"/>
              </a:rPr>
              <a:t>:</a:t>
            </a:r>
            <a:r>
              <a:rPr lang="en-GB" sz="1600" dirty="0">
                <a:ea typeface="+mn-lt"/>
                <a:cs typeface="+mn-lt"/>
              </a:rPr>
              <a:t> Schedule more employees during the busiest times of the day.</a:t>
            </a:r>
          </a:p>
          <a:p>
            <a:r>
              <a:rPr lang="en-GB" sz="1600" b="1" dirty="0">
                <a:solidFill>
                  <a:schemeClr val="accent2">
                    <a:lumMod val="49000"/>
                  </a:schemeClr>
                </a:solidFill>
                <a:ea typeface="+mn-lt"/>
                <a:cs typeface="+mn-lt"/>
              </a:rPr>
              <a:t>Boost Sales in Slow Months:</a:t>
            </a:r>
            <a:r>
              <a:rPr lang="en-GB" sz="1600" dirty="0">
                <a:ea typeface="+mn-lt"/>
                <a:cs typeface="+mn-lt"/>
              </a:rPr>
              <a:t> Run promotions during months with historically lower sales.</a:t>
            </a:r>
          </a:p>
          <a:p>
            <a:r>
              <a:rPr lang="en-GB" sz="1600" b="1" dirty="0">
                <a:solidFill>
                  <a:schemeClr val="accent2">
                    <a:lumMod val="49000"/>
                  </a:schemeClr>
                </a:solidFill>
                <a:ea typeface="+mn-lt"/>
                <a:cs typeface="+mn-lt"/>
              </a:rPr>
              <a:t>Watch External Events:</a:t>
            </a:r>
            <a:r>
              <a:rPr lang="en-GB" sz="1600" dirty="0">
                <a:ea typeface="+mn-lt"/>
                <a:cs typeface="+mn-lt"/>
              </a:rPr>
              <a:t> See how local happenings, weather, etc., affect your sales.</a:t>
            </a:r>
          </a:p>
          <a:p>
            <a:r>
              <a:rPr lang="en-GB" sz="1600" b="1" dirty="0">
                <a:solidFill>
                  <a:schemeClr val="accent2">
                    <a:lumMod val="49000"/>
                  </a:schemeClr>
                </a:solidFill>
                <a:ea typeface="+mn-lt"/>
                <a:cs typeface="+mn-lt"/>
              </a:rPr>
              <a:t>Understand Your Customers</a:t>
            </a:r>
            <a:r>
              <a:rPr lang="en-GB" sz="1600" b="1" dirty="0">
                <a:ea typeface="+mn-lt"/>
                <a:cs typeface="+mn-lt"/>
              </a:rPr>
              <a:t>:</a:t>
            </a:r>
            <a:r>
              <a:rPr lang="en-GB" sz="1600" dirty="0">
                <a:ea typeface="+mn-lt"/>
                <a:cs typeface="+mn-lt"/>
              </a:rPr>
              <a:t> </a:t>
            </a:r>
            <a:r>
              <a:rPr lang="en-GB" sz="1600" err="1">
                <a:ea typeface="+mn-lt"/>
                <a:cs typeface="+mn-lt"/>
              </a:rPr>
              <a:t>Analyze</a:t>
            </a:r>
            <a:r>
              <a:rPr lang="en-GB" sz="1600" dirty="0">
                <a:ea typeface="+mn-lt"/>
                <a:cs typeface="+mn-lt"/>
              </a:rPr>
              <a:t> loyalty or card data to learn about frequent buyers.</a:t>
            </a:r>
          </a:p>
          <a:p>
            <a:r>
              <a:rPr lang="en-GB" sz="1600" b="1" dirty="0">
                <a:solidFill>
                  <a:schemeClr val="accent2">
                    <a:lumMod val="49000"/>
                  </a:schemeClr>
                </a:solidFill>
                <a:ea typeface="+mn-lt"/>
                <a:cs typeface="+mn-lt"/>
              </a:rPr>
              <a:t>Plan for the Future</a:t>
            </a:r>
            <a:r>
              <a:rPr lang="en-GB" sz="1600" b="1" dirty="0">
                <a:ea typeface="+mn-lt"/>
                <a:cs typeface="+mn-lt"/>
              </a:rPr>
              <a:t>:</a:t>
            </a:r>
            <a:r>
              <a:rPr lang="en-GB" sz="1600" dirty="0">
                <a:ea typeface="+mn-lt"/>
                <a:cs typeface="+mn-lt"/>
              </a:rPr>
              <a:t> Consider more advanced forecasting to predict specific sales numbers</a:t>
            </a:r>
            <a:r>
              <a:rPr lang="en-GB" sz="1300" dirty="0">
                <a:ea typeface="+mn-lt"/>
                <a:cs typeface="+mn-lt"/>
              </a:rPr>
              <a:t>.</a:t>
            </a:r>
          </a:p>
          <a:p>
            <a:endParaRPr lang="en-GB" sz="1300"/>
          </a:p>
          <a:p>
            <a:pPr marL="514350" indent="-514350">
              <a:buAutoNum type="arabicPeriod"/>
            </a:pPr>
            <a:endParaRPr lang="en-GB" sz="1300"/>
          </a:p>
          <a:p>
            <a:pPr>
              <a:buAutoNum type="arabicPeriod"/>
            </a:pPr>
            <a:endParaRPr lang="en-GB" sz="1300"/>
          </a:p>
        </p:txBody>
      </p:sp>
    </p:spTree>
    <p:extLst>
      <p:ext uri="{BB962C8B-B14F-4D97-AF65-F5344CB8AC3E}">
        <p14:creationId xmlns:p14="http://schemas.microsoft.com/office/powerpoint/2010/main" val="3534980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2F2E4E0-DA2B-69AE-DE62-BE938799CED0}"/>
              </a:ext>
            </a:extLst>
          </p:cNvPr>
          <p:cNvPicPr>
            <a:picLocks noChangeAspect="1"/>
          </p:cNvPicPr>
          <p:nvPr/>
        </p:nvPicPr>
        <p:blipFill>
          <a:blip r:embed="rId2"/>
          <a:srcRect l="4171" r="54227" b="6250"/>
          <a:stretch>
            <a:fillRect/>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7599C0-E156-9363-D182-9478AC0BA59A}"/>
              </a:ext>
            </a:extLst>
          </p:cNvPr>
          <p:cNvSpPr>
            <a:spLocks noGrp="1"/>
          </p:cNvSpPr>
          <p:nvPr>
            <p:ph type="title"/>
          </p:nvPr>
        </p:nvSpPr>
        <p:spPr>
          <a:xfrm>
            <a:off x="6115317" y="405685"/>
            <a:ext cx="5464968" cy="1559301"/>
          </a:xfrm>
        </p:spPr>
        <p:txBody>
          <a:bodyPr>
            <a:normAutofit/>
          </a:bodyPr>
          <a:lstStyle/>
          <a:p>
            <a:r>
              <a:rPr lang="en-GB" sz="4000" dirty="0">
                <a:ea typeface="+mj-lt"/>
                <a:cs typeface="+mj-lt"/>
              </a:rPr>
              <a:t>☕</a:t>
            </a:r>
            <a:r>
              <a:rPr lang="en-GB" sz="4000" dirty="0"/>
              <a:t>Understanding your Data</a:t>
            </a:r>
            <a:endParaRPr lang="en-US" dirty="0"/>
          </a:p>
        </p:txBody>
      </p:sp>
      <p:sp>
        <p:nvSpPr>
          <p:cNvPr id="3" name="Content Placeholder 2">
            <a:extLst>
              <a:ext uri="{FF2B5EF4-FFF2-40B4-BE49-F238E27FC236}">
                <a16:creationId xmlns:a16="http://schemas.microsoft.com/office/drawing/2014/main" id="{C125FA9B-ECB0-02B3-C7F3-807B9144E90F}"/>
              </a:ext>
            </a:extLst>
          </p:cNvPr>
          <p:cNvSpPr>
            <a:spLocks noGrp="1"/>
          </p:cNvSpPr>
          <p:nvPr>
            <p:ph idx="1"/>
          </p:nvPr>
        </p:nvSpPr>
        <p:spPr>
          <a:xfrm>
            <a:off x="6115317" y="2743200"/>
            <a:ext cx="5247340" cy="3496878"/>
          </a:xfrm>
        </p:spPr>
        <p:txBody>
          <a:bodyPr vert="horz" lIns="91440" tIns="45720" rIns="91440" bIns="45720" rtlCol="0" anchor="ctr">
            <a:normAutofit/>
          </a:bodyPr>
          <a:lstStyle/>
          <a:p>
            <a:r>
              <a:rPr lang="en-GB" sz="2000">
                <a:ea typeface="+mn-lt"/>
                <a:cs typeface="+mn-lt"/>
              </a:rPr>
              <a:t> we've cleaned and prepared your data, explored it through visualizations to find interesting patterns, and built and evaluated several machine learning models to predict sales categories based on the day of the year, identifying the Random Forest model as the best performer based on the F1-score.</a:t>
            </a:r>
            <a:endParaRPr lang="en-GB" sz="2000"/>
          </a:p>
        </p:txBody>
      </p:sp>
    </p:spTree>
    <p:extLst>
      <p:ext uri="{BB962C8B-B14F-4D97-AF65-F5344CB8AC3E}">
        <p14:creationId xmlns:p14="http://schemas.microsoft.com/office/powerpoint/2010/main" val="383171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5A5ED-0E8E-1256-D320-C2E43EA176DD}"/>
              </a:ext>
            </a:extLst>
          </p:cNvPr>
          <p:cNvSpPr>
            <a:spLocks noGrp="1"/>
          </p:cNvSpPr>
          <p:nvPr>
            <p:ph type="title"/>
          </p:nvPr>
        </p:nvSpPr>
        <p:spPr>
          <a:xfrm>
            <a:off x="1137033" y="670559"/>
            <a:ext cx="4683321" cy="2148841"/>
          </a:xfrm>
        </p:spPr>
        <p:txBody>
          <a:bodyPr anchor="t">
            <a:normAutofit/>
          </a:bodyPr>
          <a:lstStyle/>
          <a:p>
            <a:r>
              <a:rPr lang="en-GB">
                <a:ea typeface="+mj-lt"/>
                <a:cs typeface="+mj-lt"/>
              </a:rPr>
              <a:t>The best selling types of coffee</a:t>
            </a:r>
            <a:endParaRPr lang="en-US">
              <a:ea typeface="+mj-lt"/>
              <a:cs typeface="+mj-lt"/>
            </a:endParaRPr>
          </a:p>
        </p:txBody>
      </p:sp>
      <p:pic>
        <p:nvPicPr>
          <p:cNvPr id="4" name="Content Placeholder 3" descr="A graph of different types of coffee&#10;&#10;AI-generated content may be incorrect.">
            <a:extLst>
              <a:ext uri="{FF2B5EF4-FFF2-40B4-BE49-F238E27FC236}">
                <a16:creationId xmlns:a16="http://schemas.microsoft.com/office/drawing/2014/main" id="{982B9E1C-4781-714E-BF98-D3FBA40722C9}"/>
              </a:ext>
            </a:extLst>
          </p:cNvPr>
          <p:cNvPicPr>
            <a:picLocks noChangeAspect="1"/>
          </p:cNvPicPr>
          <p:nvPr/>
        </p:nvPicPr>
        <p:blipFill>
          <a:blip r:embed="rId2"/>
          <a:srcRect t="2709" b="2660"/>
          <a:stretch>
            <a:fillRect/>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8" name="Content Placeholder 7">
            <a:extLst>
              <a:ext uri="{FF2B5EF4-FFF2-40B4-BE49-F238E27FC236}">
                <a16:creationId xmlns:a16="http://schemas.microsoft.com/office/drawing/2014/main" id="{A3820077-7D78-73F0-05A9-AB2CB7CB710E}"/>
              </a:ext>
            </a:extLst>
          </p:cNvPr>
          <p:cNvSpPr>
            <a:spLocks noGrp="1"/>
          </p:cNvSpPr>
          <p:nvPr>
            <p:ph idx="1"/>
          </p:nvPr>
        </p:nvSpPr>
        <p:spPr>
          <a:xfrm>
            <a:off x="6797004" y="670559"/>
            <a:ext cx="4555782" cy="5445076"/>
          </a:xfrm>
        </p:spPr>
        <p:txBody>
          <a:bodyPr vert="horz" lIns="91440" tIns="45720" rIns="91440" bIns="45720" rtlCol="0" anchor="t">
            <a:normAutofit/>
          </a:bodyPr>
          <a:lstStyle/>
          <a:p>
            <a:pPr>
              <a:buNone/>
            </a:pPr>
            <a:r>
              <a:rPr lang="en-US" sz="2000" b="1" dirty="0">
                <a:latin typeface="Arial"/>
                <a:ea typeface="+mn-lt"/>
                <a:cs typeface="+mn-lt"/>
              </a:rPr>
              <a:t>This visualization is a bar plot showing the count of each coffee name in the dataset. It helps us see which coffee names are the most and least frequent in the sales data. From this plot, we can identify the most popular coffee names based on the number of times they appear in the dataset</a:t>
            </a:r>
            <a:endParaRPr lang="en-US" sz="2000" b="1" dirty="0">
              <a:latin typeface="Arial"/>
              <a:cs typeface="Arial"/>
            </a:endParaRPr>
          </a:p>
          <a:p>
            <a:pPr algn="ctr">
              <a:buNone/>
            </a:pPr>
            <a:r>
              <a:rPr lang="en-US" sz="2000" b="1" dirty="0">
                <a:latin typeface="Arial"/>
                <a:cs typeface="Arial"/>
              </a:rPr>
              <a:t>And best one is "</a:t>
            </a:r>
            <a:r>
              <a:rPr lang="en-US" sz="2000" b="1" dirty="0">
                <a:solidFill>
                  <a:schemeClr val="accent4"/>
                </a:solidFill>
                <a:latin typeface="Arial"/>
                <a:cs typeface="Arial"/>
              </a:rPr>
              <a:t>Americano</a:t>
            </a:r>
            <a:r>
              <a:rPr lang="en-US" sz="2000" b="1" dirty="0">
                <a:latin typeface="Arial"/>
                <a:cs typeface="Arial"/>
              </a:rPr>
              <a:t>"</a:t>
            </a:r>
          </a:p>
          <a:p>
            <a:pPr marL="0" indent="0">
              <a:buNone/>
            </a:pPr>
            <a:endParaRPr lang="en-US" sz="2000"/>
          </a:p>
        </p:txBody>
      </p:sp>
    </p:spTree>
    <p:extLst>
      <p:ext uri="{BB962C8B-B14F-4D97-AF65-F5344CB8AC3E}">
        <p14:creationId xmlns:p14="http://schemas.microsoft.com/office/powerpoint/2010/main" val="412416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Arc 19">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685001-8A26-2614-8C69-5DE6A14C3795}"/>
              </a:ext>
            </a:extLst>
          </p:cNvPr>
          <p:cNvSpPr>
            <a:spLocks noGrp="1"/>
          </p:cNvSpPr>
          <p:nvPr>
            <p:ph type="title"/>
          </p:nvPr>
        </p:nvSpPr>
        <p:spPr>
          <a:xfrm>
            <a:off x="5894962" y="479493"/>
            <a:ext cx="5458838" cy="1325563"/>
          </a:xfrm>
        </p:spPr>
        <p:txBody>
          <a:bodyPr>
            <a:normAutofit/>
          </a:bodyPr>
          <a:lstStyle/>
          <a:p>
            <a:r>
              <a:rPr lang="en-GB" b="1" dirty="0"/>
              <a:t>Trending over date</a:t>
            </a:r>
          </a:p>
        </p:txBody>
      </p:sp>
      <p:sp>
        <p:nvSpPr>
          <p:cNvPr id="22" name="Freeform: Shape 21">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descr="A blue line graph with numbers&#10;&#10;AI-generated content may be incorrect.">
            <a:extLst>
              <a:ext uri="{FF2B5EF4-FFF2-40B4-BE49-F238E27FC236}">
                <a16:creationId xmlns:a16="http://schemas.microsoft.com/office/drawing/2014/main" id="{07D41E42-0974-CD03-F431-8A449EE81FC4}"/>
              </a:ext>
            </a:extLst>
          </p:cNvPr>
          <p:cNvPicPr>
            <a:picLocks noChangeAspect="1"/>
          </p:cNvPicPr>
          <p:nvPr/>
        </p:nvPicPr>
        <p:blipFill>
          <a:blip r:embed="rId2"/>
          <a:srcRect l="1612" r="17"/>
          <a:stretch>
            <a:fillRect/>
          </a:stretch>
        </p:blipFill>
        <p:spPr>
          <a:xfrm>
            <a:off x="-203" y="465126"/>
            <a:ext cx="5891072" cy="334304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8" name="Content Placeholder 7">
            <a:extLst>
              <a:ext uri="{FF2B5EF4-FFF2-40B4-BE49-F238E27FC236}">
                <a16:creationId xmlns:a16="http://schemas.microsoft.com/office/drawing/2014/main" id="{DD3907E3-A145-77BE-8FD6-810CA0309633}"/>
              </a:ext>
            </a:extLst>
          </p:cNvPr>
          <p:cNvSpPr>
            <a:spLocks noGrp="1"/>
          </p:cNvSpPr>
          <p:nvPr>
            <p:ph idx="1"/>
          </p:nvPr>
        </p:nvSpPr>
        <p:spPr>
          <a:xfrm>
            <a:off x="5894962" y="1984443"/>
            <a:ext cx="5458838" cy="4192520"/>
          </a:xfrm>
        </p:spPr>
        <p:txBody>
          <a:bodyPr vert="horz" lIns="91440" tIns="45720" rIns="91440" bIns="45720" rtlCol="0" anchor="t">
            <a:normAutofit/>
          </a:bodyPr>
          <a:lstStyle/>
          <a:p>
            <a:r>
              <a:rPr lang="en-US" b="1" dirty="0">
                <a:ea typeface="+mn-lt"/>
                <a:cs typeface="+mn-lt"/>
              </a:rPr>
              <a:t>Line</a:t>
            </a:r>
            <a:r>
              <a:rPr lang="en-US" dirty="0">
                <a:ea typeface="+mn-lt"/>
                <a:cs typeface="+mn-lt"/>
              </a:rPr>
              <a:t>: The </a:t>
            </a:r>
            <a:r>
              <a:rPr lang="en-US" b="1" dirty="0">
                <a:ea typeface="+mn-lt"/>
                <a:cs typeface="+mn-lt"/>
              </a:rPr>
              <a:t>average money earned over time</a:t>
            </a:r>
            <a:r>
              <a:rPr lang="en-US" dirty="0">
                <a:ea typeface="+mn-lt"/>
                <a:cs typeface="+mn-lt"/>
              </a:rPr>
              <a:t>.</a:t>
            </a:r>
            <a:endParaRPr lang="en-US" dirty="0"/>
          </a:p>
          <a:p>
            <a:r>
              <a:rPr lang="en-US" b="1" dirty="0">
                <a:ea typeface="+mn-lt"/>
                <a:cs typeface="+mn-lt"/>
              </a:rPr>
              <a:t>Shaded Area</a:t>
            </a:r>
            <a:r>
              <a:rPr lang="en-US" dirty="0">
                <a:ea typeface="+mn-lt"/>
                <a:cs typeface="+mn-lt"/>
              </a:rPr>
              <a:t>: The </a:t>
            </a:r>
            <a:r>
              <a:rPr lang="en-US" b="1" dirty="0">
                <a:ea typeface="+mn-lt"/>
                <a:cs typeface="+mn-lt"/>
              </a:rPr>
              <a:t>range of variation</a:t>
            </a:r>
            <a:r>
              <a:rPr lang="en-US" dirty="0">
                <a:ea typeface="+mn-lt"/>
                <a:cs typeface="+mn-lt"/>
              </a:rPr>
              <a:t> (the highs and lows) — showing how much your earnings fluctuated around the average</a:t>
            </a:r>
            <a:endParaRPr lang="en-US" dirty="0"/>
          </a:p>
          <a:p>
            <a:endParaRPr lang="en-US"/>
          </a:p>
        </p:txBody>
      </p:sp>
    </p:spTree>
    <p:extLst>
      <p:ext uri="{BB962C8B-B14F-4D97-AF65-F5344CB8AC3E}">
        <p14:creationId xmlns:p14="http://schemas.microsoft.com/office/powerpoint/2010/main" val="3105065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9632-1C55-CC8E-7A0C-9C084C6FC617}"/>
              </a:ext>
            </a:extLst>
          </p:cNvPr>
          <p:cNvSpPr>
            <a:spLocks noGrp="1"/>
          </p:cNvSpPr>
          <p:nvPr>
            <p:ph type="title"/>
          </p:nvPr>
        </p:nvSpPr>
        <p:spPr/>
        <p:txBody>
          <a:bodyPr>
            <a:normAutofit/>
          </a:bodyPr>
          <a:lstStyle/>
          <a:p>
            <a:r>
              <a:rPr lang="en-GB" sz="3200" b="1" dirty="0">
                <a:latin typeface="Aptos"/>
              </a:rPr>
              <a:t>📈 Key Insights:</a:t>
            </a:r>
            <a:endParaRPr lang="en-US" sz="3200" b="1" dirty="0"/>
          </a:p>
        </p:txBody>
      </p:sp>
      <p:graphicFrame>
        <p:nvGraphicFramePr>
          <p:cNvPr id="5" name="Content Placeholder 2">
            <a:extLst>
              <a:ext uri="{FF2B5EF4-FFF2-40B4-BE49-F238E27FC236}">
                <a16:creationId xmlns:a16="http://schemas.microsoft.com/office/drawing/2014/main" id="{FF1B57AB-5C18-95F9-435D-22AD171C9FA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4357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8" name="Rectangle 57">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3" name="Rectangle 3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6653F9-768C-CB5A-4F13-235D1B76A001}"/>
              </a:ext>
            </a:extLst>
          </p:cNvPr>
          <p:cNvSpPr>
            <a:spLocks noGrp="1"/>
          </p:cNvSpPr>
          <p:nvPr>
            <p:ph type="title"/>
          </p:nvPr>
        </p:nvSpPr>
        <p:spPr>
          <a:xfrm>
            <a:off x="1115568" y="548640"/>
            <a:ext cx="10168128" cy="1179576"/>
          </a:xfrm>
        </p:spPr>
        <p:txBody>
          <a:bodyPr>
            <a:normAutofit/>
          </a:bodyPr>
          <a:lstStyle/>
          <a:p>
            <a:r>
              <a:rPr lang="en-GB" sz="4000" dirty="0">
                <a:ea typeface="+mj-lt"/>
                <a:cs typeface="+mj-lt"/>
              </a:rPr>
              <a:t>☕ What You Can Do </a:t>
            </a:r>
            <a:endParaRPr lang="en-US" sz="4000" dirty="0"/>
          </a:p>
        </p:txBody>
      </p:sp>
      <p:sp>
        <p:nvSpPr>
          <p:cNvPr id="59" name="Rectangle 58">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0" name="Content Placeholder 2">
            <a:extLst>
              <a:ext uri="{FF2B5EF4-FFF2-40B4-BE49-F238E27FC236}">
                <a16:creationId xmlns:a16="http://schemas.microsoft.com/office/drawing/2014/main" id="{FD4052C8-D736-95AF-B930-F97C7BB4A627}"/>
              </a:ext>
            </a:extLst>
          </p:cNvPr>
          <p:cNvSpPr>
            <a:spLocks noGrp="1"/>
          </p:cNvSpPr>
          <p:nvPr>
            <p:ph idx="1"/>
          </p:nvPr>
        </p:nvSpPr>
        <p:spPr>
          <a:xfrm>
            <a:off x="1115568" y="2481943"/>
            <a:ext cx="10168128" cy="3695020"/>
          </a:xfrm>
        </p:spPr>
        <p:txBody>
          <a:bodyPr vert="horz" lIns="91440" tIns="45720" rIns="91440" bIns="45720" rtlCol="0" anchor="t">
            <a:normAutofit/>
          </a:bodyPr>
          <a:lstStyle/>
          <a:p>
            <a:r>
              <a:rPr lang="en-GB" sz="2200" b="1" dirty="0">
                <a:solidFill>
                  <a:schemeClr val="accent2">
                    <a:lumMod val="49000"/>
                  </a:schemeClr>
                </a:solidFill>
                <a:ea typeface="+mn-lt"/>
                <a:cs typeface="+mn-lt"/>
              </a:rPr>
              <a:t>Investigate the Dip (July–Sept 2024)</a:t>
            </a:r>
            <a:r>
              <a:rPr lang="en-GB" sz="2200" dirty="0">
                <a:solidFill>
                  <a:schemeClr val="accent2">
                    <a:lumMod val="49000"/>
                  </a:schemeClr>
                </a:solidFill>
                <a:ea typeface="+mn-lt"/>
                <a:cs typeface="+mn-lt"/>
              </a:rPr>
              <a:t>:</a:t>
            </a:r>
            <a:endParaRPr lang="en-GB" sz="2200">
              <a:solidFill>
                <a:schemeClr val="accent2">
                  <a:lumMod val="49000"/>
                </a:schemeClr>
              </a:solidFill>
            </a:endParaRPr>
          </a:p>
          <a:p>
            <a:r>
              <a:rPr lang="en-GB" sz="2200" dirty="0">
                <a:ea typeface="+mn-lt"/>
                <a:cs typeface="+mn-lt"/>
              </a:rPr>
              <a:t>Was it due to fewer customers, weather, staff issues, marketing drop, or competition?</a:t>
            </a:r>
            <a:endParaRPr lang="en-GB" sz="2200"/>
          </a:p>
          <a:p>
            <a:r>
              <a:rPr lang="en-GB" sz="2200" b="1" dirty="0">
                <a:solidFill>
                  <a:schemeClr val="accent2">
                    <a:lumMod val="49000"/>
                  </a:schemeClr>
                </a:solidFill>
                <a:ea typeface="+mn-lt"/>
                <a:cs typeface="+mn-lt"/>
              </a:rPr>
              <a:t>Capitalize on Strong Periods (March–June &amp; After October)</a:t>
            </a:r>
            <a:r>
              <a:rPr lang="en-GB" sz="2200" dirty="0">
                <a:solidFill>
                  <a:schemeClr val="accent2">
                    <a:lumMod val="49000"/>
                  </a:schemeClr>
                </a:solidFill>
                <a:ea typeface="+mn-lt"/>
                <a:cs typeface="+mn-lt"/>
              </a:rPr>
              <a:t>:</a:t>
            </a:r>
            <a:endParaRPr lang="en-GB" sz="2200">
              <a:solidFill>
                <a:schemeClr val="accent2">
                  <a:lumMod val="49000"/>
                </a:schemeClr>
              </a:solidFill>
            </a:endParaRPr>
          </a:p>
          <a:p>
            <a:r>
              <a:rPr lang="en-GB" sz="2200" dirty="0">
                <a:ea typeface="+mn-lt"/>
                <a:cs typeface="+mn-lt"/>
              </a:rPr>
              <a:t>Run more </a:t>
            </a:r>
            <a:r>
              <a:rPr lang="en-GB" sz="2200" b="1" dirty="0">
                <a:ea typeface="+mn-lt"/>
                <a:cs typeface="+mn-lt"/>
              </a:rPr>
              <a:t>promotions</a:t>
            </a:r>
            <a:r>
              <a:rPr lang="en-GB" sz="2200" dirty="0">
                <a:ea typeface="+mn-lt"/>
                <a:cs typeface="+mn-lt"/>
              </a:rPr>
              <a:t> or </a:t>
            </a:r>
            <a:r>
              <a:rPr lang="en-GB" sz="2200" b="1" dirty="0">
                <a:ea typeface="+mn-lt"/>
                <a:cs typeface="+mn-lt"/>
              </a:rPr>
              <a:t>events</a:t>
            </a:r>
            <a:r>
              <a:rPr lang="en-GB" sz="2200" dirty="0">
                <a:ea typeface="+mn-lt"/>
                <a:cs typeface="+mn-lt"/>
              </a:rPr>
              <a:t> during high-performing months.</a:t>
            </a:r>
            <a:endParaRPr lang="en-GB" sz="2200" dirty="0"/>
          </a:p>
          <a:p>
            <a:r>
              <a:rPr lang="en-GB" sz="2200" dirty="0">
                <a:ea typeface="+mn-lt"/>
                <a:cs typeface="+mn-lt"/>
              </a:rPr>
              <a:t>Maybe replicate what worked in early 2024.</a:t>
            </a:r>
            <a:endParaRPr lang="en-GB" sz="2200"/>
          </a:p>
          <a:p>
            <a:r>
              <a:rPr lang="en-GB" sz="2200" b="1" dirty="0">
                <a:solidFill>
                  <a:schemeClr val="accent2">
                    <a:lumMod val="49000"/>
                  </a:schemeClr>
                </a:solidFill>
                <a:ea typeface="+mn-lt"/>
                <a:cs typeface="+mn-lt"/>
              </a:rPr>
              <a:t>Reduce Fluctuations</a:t>
            </a:r>
            <a:r>
              <a:rPr lang="en-GB" sz="2200" dirty="0">
                <a:solidFill>
                  <a:schemeClr val="accent2">
                    <a:lumMod val="49000"/>
                  </a:schemeClr>
                </a:solidFill>
                <a:ea typeface="+mn-lt"/>
                <a:cs typeface="+mn-lt"/>
              </a:rPr>
              <a:t>:</a:t>
            </a:r>
            <a:endParaRPr lang="en-GB" sz="2200">
              <a:solidFill>
                <a:schemeClr val="accent2">
                  <a:lumMod val="49000"/>
                </a:schemeClr>
              </a:solidFill>
            </a:endParaRPr>
          </a:p>
          <a:p>
            <a:r>
              <a:rPr lang="en-GB" sz="2200" dirty="0">
                <a:ea typeface="+mn-lt"/>
                <a:cs typeface="+mn-lt"/>
              </a:rPr>
              <a:t>Try to </a:t>
            </a:r>
            <a:r>
              <a:rPr lang="en-GB" sz="2200" b="1" dirty="0">
                <a:ea typeface="+mn-lt"/>
                <a:cs typeface="+mn-lt"/>
              </a:rPr>
              <a:t>smooth your revenue</a:t>
            </a:r>
            <a:r>
              <a:rPr lang="en-GB" sz="2200" dirty="0">
                <a:ea typeface="+mn-lt"/>
                <a:cs typeface="+mn-lt"/>
              </a:rPr>
              <a:t> by offering consistent promotions, loyalty programs, or seasonal menus.</a:t>
            </a:r>
            <a:endParaRPr lang="en-GB" sz="2200" dirty="0"/>
          </a:p>
          <a:p>
            <a:endParaRPr lang="en-GB" sz="2200"/>
          </a:p>
        </p:txBody>
      </p:sp>
    </p:spTree>
    <p:extLst>
      <p:ext uri="{BB962C8B-B14F-4D97-AF65-F5344CB8AC3E}">
        <p14:creationId xmlns:p14="http://schemas.microsoft.com/office/powerpoint/2010/main" val="4119232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61C601-EA43-9728-1F7E-EB8CF52E5B54}"/>
              </a:ext>
            </a:extLst>
          </p:cNvPr>
          <p:cNvSpPr>
            <a:spLocks noGrp="1"/>
          </p:cNvSpPr>
          <p:nvPr>
            <p:ph type="title"/>
          </p:nvPr>
        </p:nvSpPr>
        <p:spPr>
          <a:xfrm>
            <a:off x="1136397" y="502020"/>
            <a:ext cx="5367888" cy="693231"/>
          </a:xfrm>
        </p:spPr>
        <p:txBody>
          <a:bodyPr anchor="b">
            <a:normAutofit/>
          </a:bodyPr>
          <a:lstStyle/>
          <a:p>
            <a:r>
              <a:rPr lang="en-GB" sz="4000"/>
              <a:t>Sales in Month</a:t>
            </a:r>
          </a:p>
        </p:txBody>
      </p:sp>
      <p:graphicFrame>
        <p:nvGraphicFramePr>
          <p:cNvPr id="6" name="Content Placeholder 5">
            <a:extLst>
              <a:ext uri="{FF2B5EF4-FFF2-40B4-BE49-F238E27FC236}">
                <a16:creationId xmlns:a16="http://schemas.microsoft.com/office/drawing/2014/main" id="{B97566B5-3ECA-1F36-89E2-149175D4EB81}"/>
              </a:ext>
            </a:extLst>
          </p:cNvPr>
          <p:cNvGraphicFramePr>
            <a:graphicFrameLocks noGrp="1"/>
          </p:cNvGraphicFramePr>
          <p:nvPr>
            <p:ph idx="1"/>
            <p:extLst>
              <p:ext uri="{D42A27DB-BD31-4B8C-83A1-F6EECF244321}">
                <p14:modId xmlns:p14="http://schemas.microsoft.com/office/powerpoint/2010/main" val="4019894660"/>
              </p:ext>
            </p:extLst>
          </p:nvPr>
        </p:nvGraphicFramePr>
        <p:xfrm>
          <a:off x="839304" y="1888434"/>
          <a:ext cx="5679831" cy="4158813"/>
        </p:xfrm>
        <a:graphic>
          <a:graphicData uri="http://schemas.openxmlformats.org/drawingml/2006/table">
            <a:tbl>
              <a:tblPr bandRow="1">
                <a:tableStyleId>{073A0DAA-6AF3-43AB-8588-CEC1D06C72B9}</a:tableStyleId>
              </a:tblPr>
              <a:tblGrid>
                <a:gridCol w="1893277">
                  <a:extLst>
                    <a:ext uri="{9D8B030D-6E8A-4147-A177-3AD203B41FA5}">
                      <a16:colId xmlns:a16="http://schemas.microsoft.com/office/drawing/2014/main" val="1245566120"/>
                    </a:ext>
                  </a:extLst>
                </a:gridCol>
                <a:gridCol w="1893277">
                  <a:extLst>
                    <a:ext uri="{9D8B030D-6E8A-4147-A177-3AD203B41FA5}">
                      <a16:colId xmlns:a16="http://schemas.microsoft.com/office/drawing/2014/main" val="1771262136"/>
                    </a:ext>
                  </a:extLst>
                </a:gridCol>
                <a:gridCol w="1893277">
                  <a:extLst>
                    <a:ext uri="{9D8B030D-6E8A-4147-A177-3AD203B41FA5}">
                      <a16:colId xmlns:a16="http://schemas.microsoft.com/office/drawing/2014/main" val="434550841"/>
                    </a:ext>
                  </a:extLst>
                </a:gridCol>
              </a:tblGrid>
              <a:tr h="762449">
                <a:tc>
                  <a:txBody>
                    <a:bodyPr/>
                    <a:lstStyle/>
                    <a:p>
                      <a:pPr>
                        <a:buNone/>
                      </a:pPr>
                      <a:r>
                        <a:rPr lang="en-GB" dirty="0">
                          <a:solidFill>
                            <a:schemeClr val="accent2">
                              <a:lumMod val="49000"/>
                            </a:schemeClr>
                          </a:solidFill>
                        </a:rPr>
                        <a:t>🔢 Month</a:t>
                      </a:r>
                    </a:p>
                  </a:txBody>
                  <a:tcPr anchor="ctr"/>
                </a:tc>
                <a:tc>
                  <a:txBody>
                    <a:bodyPr/>
                    <a:lstStyle/>
                    <a:p>
                      <a:pPr>
                        <a:buNone/>
                      </a:pPr>
                      <a:r>
                        <a:rPr lang="en-GB" dirty="0"/>
                        <a:t>💵</a:t>
                      </a:r>
                      <a:r>
                        <a:rPr lang="en-GB" dirty="0">
                          <a:solidFill>
                            <a:schemeClr val="accent2">
                              <a:lumMod val="49000"/>
                            </a:schemeClr>
                          </a:solidFill>
                        </a:rPr>
                        <a:t> Average Sales</a:t>
                      </a:r>
                    </a:p>
                  </a:txBody>
                  <a:tcPr anchor="ctr"/>
                </a:tc>
                <a:tc>
                  <a:txBody>
                    <a:bodyPr/>
                    <a:lstStyle/>
                    <a:p>
                      <a:pPr>
                        <a:buNone/>
                      </a:pPr>
                      <a:r>
                        <a:rPr lang="en-GB" dirty="0"/>
                        <a:t>📌</a:t>
                      </a:r>
                      <a:r>
                        <a:rPr lang="en-GB" dirty="0">
                          <a:solidFill>
                            <a:schemeClr val="accent2">
                              <a:lumMod val="49000"/>
                            </a:schemeClr>
                          </a:solidFill>
                        </a:rPr>
                        <a:t> Notes</a:t>
                      </a:r>
                    </a:p>
                  </a:txBody>
                  <a:tcPr anchor="ctr"/>
                </a:tc>
                <a:extLst>
                  <a:ext uri="{0D108BD9-81ED-4DB2-BD59-A6C34878D82A}">
                    <a16:rowId xmlns:a16="http://schemas.microsoft.com/office/drawing/2014/main" val="3175151588"/>
                  </a:ext>
                </a:extLst>
              </a:tr>
              <a:tr h="1109017">
                <a:tc>
                  <a:txBody>
                    <a:bodyPr/>
                    <a:lstStyle/>
                    <a:p>
                      <a:pPr>
                        <a:buNone/>
                      </a:pPr>
                      <a:r>
                        <a:rPr lang="en-GB" dirty="0"/>
                        <a:t>Apr–Jun</a:t>
                      </a:r>
                    </a:p>
                  </a:txBody>
                  <a:tcPr anchor="ctr"/>
                </a:tc>
                <a:tc>
                  <a:txBody>
                    <a:bodyPr/>
                    <a:lstStyle/>
                    <a:p>
                      <a:pPr>
                        <a:buNone/>
                      </a:pPr>
                      <a:r>
                        <a:rPr lang="en-GB" dirty="0"/>
                        <a:t>Highest (near 34–35)</a:t>
                      </a:r>
                    </a:p>
                  </a:txBody>
                  <a:tcPr anchor="ctr"/>
                </a:tc>
                <a:tc>
                  <a:txBody>
                    <a:bodyPr/>
                    <a:lstStyle/>
                    <a:p>
                      <a:pPr marL="0" indent="0">
                        <a:buNone/>
                      </a:pPr>
                      <a:r>
                        <a:rPr lang="en-GB" dirty="0"/>
                        <a:t>🟢 Best-performing period</a:t>
                      </a:r>
                    </a:p>
                  </a:txBody>
                  <a:tcPr anchor="ctr"/>
                </a:tc>
                <a:extLst>
                  <a:ext uri="{0D108BD9-81ED-4DB2-BD59-A6C34878D82A}">
                    <a16:rowId xmlns:a16="http://schemas.microsoft.com/office/drawing/2014/main" val="2682154882"/>
                  </a:ext>
                </a:extLst>
              </a:tr>
              <a:tr h="762449">
                <a:tc>
                  <a:txBody>
                    <a:bodyPr/>
                    <a:lstStyle/>
                    <a:p>
                      <a:pPr>
                        <a:buNone/>
                      </a:pPr>
                      <a:r>
                        <a:rPr lang="en-GB" dirty="0"/>
                        <a:t>Jul–Sep</a:t>
                      </a:r>
                    </a:p>
                  </a:txBody>
                  <a:tcPr anchor="ctr"/>
                </a:tc>
                <a:tc>
                  <a:txBody>
                    <a:bodyPr/>
                    <a:lstStyle/>
                    <a:p>
                      <a:pPr>
                        <a:buNone/>
                      </a:pPr>
                      <a:r>
                        <a:rPr lang="en-GB" dirty="0"/>
                        <a:t>Lowest (~29–31)</a:t>
                      </a:r>
                    </a:p>
                  </a:txBody>
                  <a:tcPr anchor="ctr"/>
                </a:tc>
                <a:tc>
                  <a:txBody>
                    <a:bodyPr/>
                    <a:lstStyle/>
                    <a:p>
                      <a:pPr>
                        <a:buNone/>
                      </a:pPr>
                      <a:r>
                        <a:rPr lang="en-GB" dirty="0"/>
                        <a:t>🔻 Drop in sales — slow season</a:t>
                      </a:r>
                    </a:p>
                  </a:txBody>
                  <a:tcPr anchor="ctr"/>
                </a:tc>
                <a:extLst>
                  <a:ext uri="{0D108BD9-81ED-4DB2-BD59-A6C34878D82A}">
                    <a16:rowId xmlns:a16="http://schemas.microsoft.com/office/drawing/2014/main" val="655909328"/>
                  </a:ext>
                </a:extLst>
              </a:tr>
              <a:tr h="762449">
                <a:tc>
                  <a:txBody>
                    <a:bodyPr/>
                    <a:lstStyle/>
                    <a:p>
                      <a:pPr>
                        <a:buNone/>
                      </a:pPr>
                      <a:r>
                        <a:rPr lang="en-GB" dirty="0"/>
                        <a:t>Oct–Dec</a:t>
                      </a:r>
                    </a:p>
                  </a:txBody>
                  <a:tcPr anchor="ctr"/>
                </a:tc>
                <a:tc>
                  <a:txBody>
                    <a:bodyPr/>
                    <a:lstStyle/>
                    <a:p>
                      <a:pPr>
                        <a:buNone/>
                      </a:pPr>
                      <a:r>
                        <a:rPr lang="en-GB" dirty="0"/>
                        <a:t>Stable recovery (~32–34)</a:t>
                      </a:r>
                    </a:p>
                  </a:txBody>
                  <a:tcPr anchor="ctr"/>
                </a:tc>
                <a:tc>
                  <a:txBody>
                    <a:bodyPr/>
                    <a:lstStyle/>
                    <a:p>
                      <a:pPr>
                        <a:buNone/>
                      </a:pPr>
                      <a:r>
                        <a:rPr lang="en-GB" dirty="0"/>
                        <a:t>🔄 Picked up again</a:t>
                      </a:r>
                    </a:p>
                  </a:txBody>
                  <a:tcPr anchor="ctr"/>
                </a:tc>
                <a:extLst>
                  <a:ext uri="{0D108BD9-81ED-4DB2-BD59-A6C34878D82A}">
                    <a16:rowId xmlns:a16="http://schemas.microsoft.com/office/drawing/2014/main" val="125231662"/>
                  </a:ext>
                </a:extLst>
              </a:tr>
              <a:tr h="762449">
                <a:tc>
                  <a:txBody>
                    <a:bodyPr/>
                    <a:lstStyle/>
                    <a:p>
                      <a:pPr>
                        <a:buNone/>
                      </a:pPr>
                      <a:r>
                        <a:rPr lang="en-GB" dirty="0"/>
                        <a:t>Jan–Feb</a:t>
                      </a:r>
                    </a:p>
                  </a:txBody>
                  <a:tcPr anchor="ctr"/>
                </a:tc>
                <a:tc>
                  <a:txBody>
                    <a:bodyPr/>
                    <a:lstStyle/>
                    <a:p>
                      <a:pPr>
                        <a:buNone/>
                      </a:pPr>
                      <a:r>
                        <a:rPr lang="en-GB" dirty="0"/>
                        <a:t>Slight decrease (~32)</a:t>
                      </a:r>
                    </a:p>
                  </a:txBody>
                  <a:tcPr anchor="ctr"/>
                </a:tc>
                <a:tc>
                  <a:txBody>
                    <a:bodyPr/>
                    <a:lstStyle/>
                    <a:p>
                      <a:pPr>
                        <a:buNone/>
                      </a:pPr>
                      <a:r>
                        <a:rPr lang="en-GB" dirty="0"/>
                        <a:t>🟡 Slight slowdown</a:t>
                      </a:r>
                    </a:p>
                  </a:txBody>
                  <a:tcPr anchor="ctr"/>
                </a:tc>
                <a:extLst>
                  <a:ext uri="{0D108BD9-81ED-4DB2-BD59-A6C34878D82A}">
                    <a16:rowId xmlns:a16="http://schemas.microsoft.com/office/drawing/2014/main" val="1660362403"/>
                  </a:ext>
                </a:extLst>
              </a:tr>
            </a:tbl>
          </a:graphicData>
        </a:graphic>
      </p:graphicFrame>
      <p:sp>
        <p:nvSpPr>
          <p:cNvPr id="13" name="Rectangle 1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descr="A graph of blue bars&#10;&#10;AI-generated content may be incorrect.">
            <a:extLst>
              <a:ext uri="{FF2B5EF4-FFF2-40B4-BE49-F238E27FC236}">
                <a16:creationId xmlns:a16="http://schemas.microsoft.com/office/drawing/2014/main" id="{B8573D29-B8C6-F000-60D8-5E78DAEE3C90}"/>
              </a:ext>
            </a:extLst>
          </p:cNvPr>
          <p:cNvPicPr>
            <a:picLocks noChangeAspect="1"/>
          </p:cNvPicPr>
          <p:nvPr/>
        </p:nvPicPr>
        <p:blipFill>
          <a:blip r:embed="rId2"/>
          <a:stretch>
            <a:fillRect/>
          </a:stretch>
        </p:blipFill>
        <p:spPr>
          <a:xfrm>
            <a:off x="8080923" y="2101738"/>
            <a:ext cx="4170530" cy="2653287"/>
          </a:xfrm>
          <a:prstGeom prst="rect">
            <a:avLst/>
          </a:prstGeom>
        </p:spPr>
      </p:pic>
    </p:spTree>
    <p:extLst>
      <p:ext uri="{BB962C8B-B14F-4D97-AF65-F5344CB8AC3E}">
        <p14:creationId xmlns:p14="http://schemas.microsoft.com/office/powerpoint/2010/main" val="2183635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White percentage symbol on red background">
            <a:extLst>
              <a:ext uri="{FF2B5EF4-FFF2-40B4-BE49-F238E27FC236}">
                <a16:creationId xmlns:a16="http://schemas.microsoft.com/office/drawing/2014/main" id="{69A443A1-B962-C90E-2B6A-7238A47A5AF1}"/>
              </a:ext>
            </a:extLst>
          </p:cNvPr>
          <p:cNvPicPr>
            <a:picLocks noChangeAspect="1"/>
          </p:cNvPicPr>
          <p:nvPr/>
        </p:nvPicPr>
        <p:blipFill>
          <a:blip r:embed="rId2">
            <a:alphaModFix amt="55000"/>
          </a:blip>
          <a:srcRect t="15605" r="-2" b="-2"/>
          <a:stretch>
            <a:fillRect/>
          </a:stretch>
        </p:blipFill>
        <p:spPr>
          <a:xfrm>
            <a:off x="20" y="-9107"/>
            <a:ext cx="12191980" cy="6858000"/>
          </a:xfrm>
          <a:prstGeom prst="rect">
            <a:avLst/>
          </a:prstGeom>
        </p:spPr>
      </p:pic>
      <p:sp>
        <p:nvSpPr>
          <p:cNvPr id="2" name="Title 1">
            <a:extLst>
              <a:ext uri="{FF2B5EF4-FFF2-40B4-BE49-F238E27FC236}">
                <a16:creationId xmlns:a16="http://schemas.microsoft.com/office/drawing/2014/main" id="{D706AC75-5803-C225-5128-3379CF20595D}"/>
              </a:ext>
            </a:extLst>
          </p:cNvPr>
          <p:cNvSpPr>
            <a:spLocks noGrp="1"/>
          </p:cNvSpPr>
          <p:nvPr>
            <p:ph type="title"/>
          </p:nvPr>
        </p:nvSpPr>
        <p:spPr>
          <a:xfrm>
            <a:off x="686834" y="591344"/>
            <a:ext cx="3200400" cy="5585619"/>
          </a:xfrm>
        </p:spPr>
        <p:txBody>
          <a:bodyPr>
            <a:normAutofit/>
          </a:bodyPr>
          <a:lstStyle/>
          <a:p>
            <a:r>
              <a:rPr lang="en-GB" dirty="0">
                <a:solidFill>
                  <a:srgbClr val="FFFFFF"/>
                </a:solidFill>
                <a:ea typeface="+mj-lt"/>
                <a:cs typeface="+mj-lt"/>
              </a:rPr>
              <a:t>🧠 Business Insights</a:t>
            </a:r>
            <a:endParaRPr lang="en-US" dirty="0">
              <a:solidFill>
                <a:srgbClr val="FFFFFF"/>
              </a:solidFill>
            </a:endParaRPr>
          </a:p>
        </p:txBody>
      </p:sp>
      <p:sp>
        <p:nvSpPr>
          <p:cNvPr id="11" name="Arc 1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BD471B15-1737-3691-FDFE-AE30DDDF01DC}"/>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GB" sz="1400" b="1" dirty="0">
                <a:solidFill>
                  <a:srgbClr val="FFFFFF"/>
                </a:solidFill>
                <a:ea typeface="+mn-lt"/>
                <a:cs typeface="+mn-lt"/>
              </a:rPr>
              <a:t>Best Months</a:t>
            </a:r>
            <a:r>
              <a:rPr lang="en-GB" sz="1400" dirty="0">
                <a:solidFill>
                  <a:srgbClr val="FFFFFF"/>
                </a:solidFill>
                <a:ea typeface="+mn-lt"/>
                <a:cs typeface="+mn-lt"/>
              </a:rPr>
              <a:t>:</a:t>
            </a:r>
            <a:endParaRPr lang="en-GB" sz="1400" dirty="0">
              <a:solidFill>
                <a:srgbClr val="FFFFFF"/>
              </a:solidFill>
            </a:endParaRPr>
          </a:p>
          <a:p>
            <a:pPr lvl="1"/>
            <a:r>
              <a:rPr lang="en-GB" sz="1400" b="1" dirty="0">
                <a:solidFill>
                  <a:srgbClr val="FFFFFF"/>
                </a:solidFill>
                <a:ea typeface="+mn-lt"/>
                <a:cs typeface="+mn-lt"/>
              </a:rPr>
              <a:t>April, May, June</a:t>
            </a:r>
            <a:r>
              <a:rPr lang="en-GB" sz="1400" dirty="0">
                <a:solidFill>
                  <a:srgbClr val="FFFFFF"/>
                </a:solidFill>
                <a:ea typeface="+mn-lt"/>
                <a:cs typeface="+mn-lt"/>
              </a:rPr>
              <a:t> – High sales!</a:t>
            </a:r>
            <a:br>
              <a:rPr lang="en-GB" sz="1400" dirty="0">
                <a:ea typeface="+mn-lt"/>
                <a:cs typeface="+mn-lt"/>
              </a:rPr>
            </a:br>
            <a:r>
              <a:rPr lang="en-GB" sz="1400" dirty="0">
                <a:solidFill>
                  <a:srgbClr val="FFFFFF"/>
                </a:solidFill>
                <a:ea typeface="+mn-lt"/>
                <a:cs typeface="+mn-lt"/>
              </a:rPr>
              <a:t> 👉 Consider repeating </a:t>
            </a:r>
            <a:r>
              <a:rPr lang="en-GB" sz="1400" b="1" dirty="0">
                <a:solidFill>
                  <a:srgbClr val="FFFFFF"/>
                </a:solidFill>
                <a:ea typeface="+mn-lt"/>
                <a:cs typeface="+mn-lt"/>
              </a:rPr>
              <a:t>marketing, offers, or promotions</a:t>
            </a:r>
            <a:r>
              <a:rPr lang="en-GB" sz="1400" dirty="0">
                <a:solidFill>
                  <a:srgbClr val="FFFFFF"/>
                </a:solidFill>
                <a:ea typeface="+mn-lt"/>
                <a:cs typeface="+mn-lt"/>
              </a:rPr>
              <a:t> that worked in these months.</a:t>
            </a:r>
            <a:endParaRPr lang="en-GB" sz="1400" dirty="0">
              <a:solidFill>
                <a:srgbClr val="FFFFFF"/>
              </a:solidFill>
            </a:endParaRPr>
          </a:p>
          <a:p>
            <a:r>
              <a:rPr lang="en-GB" sz="1400" b="1" dirty="0">
                <a:solidFill>
                  <a:srgbClr val="FFFFFF"/>
                </a:solidFill>
                <a:ea typeface="+mn-lt"/>
                <a:cs typeface="+mn-lt"/>
              </a:rPr>
              <a:t>Slowest Months</a:t>
            </a:r>
            <a:r>
              <a:rPr lang="en-GB" sz="1400" dirty="0">
                <a:solidFill>
                  <a:srgbClr val="FFFFFF"/>
                </a:solidFill>
                <a:ea typeface="+mn-lt"/>
                <a:cs typeface="+mn-lt"/>
              </a:rPr>
              <a:t>:</a:t>
            </a:r>
            <a:endParaRPr lang="en-GB" sz="1400" dirty="0">
              <a:solidFill>
                <a:srgbClr val="FFFFFF"/>
              </a:solidFill>
            </a:endParaRPr>
          </a:p>
          <a:p>
            <a:pPr lvl="1"/>
            <a:r>
              <a:rPr lang="en-GB" sz="1400" b="1" dirty="0">
                <a:solidFill>
                  <a:srgbClr val="FFFFFF"/>
                </a:solidFill>
                <a:ea typeface="+mn-lt"/>
                <a:cs typeface="+mn-lt"/>
              </a:rPr>
              <a:t>July, August, September</a:t>
            </a:r>
            <a:r>
              <a:rPr lang="en-GB" sz="1400" dirty="0">
                <a:solidFill>
                  <a:srgbClr val="FFFFFF"/>
                </a:solidFill>
                <a:ea typeface="+mn-lt"/>
                <a:cs typeface="+mn-lt"/>
              </a:rPr>
              <a:t> – Sales dipped.</a:t>
            </a:r>
            <a:br>
              <a:rPr lang="en-GB" sz="1400" dirty="0">
                <a:ea typeface="+mn-lt"/>
                <a:cs typeface="+mn-lt"/>
              </a:rPr>
            </a:br>
            <a:r>
              <a:rPr lang="en-GB" sz="1400" dirty="0">
                <a:solidFill>
                  <a:srgbClr val="FFFFFF"/>
                </a:solidFill>
                <a:ea typeface="+mn-lt"/>
                <a:cs typeface="+mn-lt"/>
              </a:rPr>
              <a:t> 👉 Time to </a:t>
            </a:r>
            <a:r>
              <a:rPr lang="en-GB" sz="1400" b="1" dirty="0">
                <a:solidFill>
                  <a:srgbClr val="FFFFFF"/>
                </a:solidFill>
                <a:ea typeface="+mn-lt"/>
                <a:cs typeface="+mn-lt"/>
              </a:rPr>
              <a:t>boost advertising</a:t>
            </a:r>
            <a:r>
              <a:rPr lang="en-GB" sz="1400" dirty="0">
                <a:solidFill>
                  <a:srgbClr val="FFFFFF"/>
                </a:solidFill>
                <a:ea typeface="+mn-lt"/>
                <a:cs typeface="+mn-lt"/>
              </a:rPr>
              <a:t>, </a:t>
            </a:r>
            <a:r>
              <a:rPr lang="en-GB" sz="1400" b="1" dirty="0">
                <a:solidFill>
                  <a:srgbClr val="FFFFFF"/>
                </a:solidFill>
                <a:ea typeface="+mn-lt"/>
                <a:cs typeface="+mn-lt"/>
              </a:rPr>
              <a:t>launch seasonal products</a:t>
            </a:r>
            <a:r>
              <a:rPr lang="en-GB" sz="1400" dirty="0">
                <a:solidFill>
                  <a:srgbClr val="FFFFFF"/>
                </a:solidFill>
                <a:ea typeface="+mn-lt"/>
                <a:cs typeface="+mn-lt"/>
              </a:rPr>
              <a:t>, or offer </a:t>
            </a:r>
            <a:r>
              <a:rPr lang="en-GB" sz="1400" b="1" dirty="0">
                <a:solidFill>
                  <a:srgbClr val="FFFFFF"/>
                </a:solidFill>
                <a:ea typeface="+mn-lt"/>
                <a:cs typeface="+mn-lt"/>
              </a:rPr>
              <a:t>discounts</a:t>
            </a:r>
            <a:r>
              <a:rPr lang="en-GB" sz="1400" dirty="0">
                <a:solidFill>
                  <a:srgbClr val="FFFFFF"/>
                </a:solidFill>
                <a:ea typeface="+mn-lt"/>
                <a:cs typeface="+mn-lt"/>
              </a:rPr>
              <a:t>.</a:t>
            </a:r>
            <a:endParaRPr lang="en-GB" sz="1400" dirty="0">
              <a:solidFill>
                <a:srgbClr val="FFFFFF"/>
              </a:solidFill>
            </a:endParaRPr>
          </a:p>
          <a:p>
            <a:r>
              <a:rPr lang="en-GB" sz="1400" b="1" dirty="0">
                <a:solidFill>
                  <a:srgbClr val="FFFFFF"/>
                </a:solidFill>
                <a:ea typeface="+mn-lt"/>
                <a:cs typeface="+mn-lt"/>
              </a:rPr>
              <a:t>Steady Period</a:t>
            </a:r>
            <a:r>
              <a:rPr lang="en-GB" sz="1400" dirty="0">
                <a:solidFill>
                  <a:srgbClr val="FFFFFF"/>
                </a:solidFill>
                <a:ea typeface="+mn-lt"/>
                <a:cs typeface="+mn-lt"/>
              </a:rPr>
              <a:t>:</a:t>
            </a:r>
            <a:endParaRPr lang="en-GB" sz="1400" dirty="0">
              <a:solidFill>
                <a:srgbClr val="FFFFFF"/>
              </a:solidFill>
            </a:endParaRPr>
          </a:p>
          <a:p>
            <a:pPr lvl="1"/>
            <a:r>
              <a:rPr lang="en-GB" sz="1400" dirty="0">
                <a:solidFill>
                  <a:srgbClr val="FFFFFF"/>
                </a:solidFill>
                <a:ea typeface="+mn-lt"/>
                <a:cs typeface="+mn-lt"/>
              </a:rPr>
              <a:t>October to January shows </a:t>
            </a:r>
            <a:r>
              <a:rPr lang="en-GB" sz="1400" b="1" dirty="0">
                <a:solidFill>
                  <a:srgbClr val="FFFFFF"/>
                </a:solidFill>
                <a:ea typeface="+mn-lt"/>
                <a:cs typeface="+mn-lt"/>
              </a:rPr>
              <a:t>consistent performance</a:t>
            </a:r>
            <a:r>
              <a:rPr lang="en-GB" sz="1400" dirty="0">
                <a:solidFill>
                  <a:srgbClr val="FFFFFF"/>
                </a:solidFill>
                <a:ea typeface="+mn-lt"/>
                <a:cs typeface="+mn-lt"/>
              </a:rPr>
              <a:t> — keep doing what you're doing!</a:t>
            </a:r>
            <a:br>
              <a:rPr lang="en-US" sz="1100" dirty="0"/>
            </a:br>
            <a:endParaRPr lang="en-US" sz="1100">
              <a:solidFill>
                <a:srgbClr val="FFFFFF"/>
              </a:solidFill>
            </a:endParaRPr>
          </a:p>
          <a:p>
            <a:pPr lvl="1" algn="ctr"/>
            <a:r>
              <a:rPr lang="en-GB" sz="2000" dirty="0">
                <a:solidFill>
                  <a:schemeClr val="bg1"/>
                </a:solidFill>
              </a:rPr>
              <a:t>🛠</a:t>
            </a:r>
            <a:r>
              <a:rPr lang="en-GB" sz="2000" dirty="0">
                <a:solidFill>
                  <a:schemeClr val="tx2">
                    <a:lumMod val="90000"/>
                    <a:lumOff val="10000"/>
                  </a:schemeClr>
                </a:solidFill>
              </a:rPr>
              <a:t> </a:t>
            </a:r>
            <a:r>
              <a:rPr lang="en-GB" sz="2000" dirty="0">
                <a:solidFill>
                  <a:schemeClr val="bg1"/>
                </a:solidFill>
              </a:rPr>
              <a:t>What You Can Do</a:t>
            </a:r>
            <a:r>
              <a:rPr lang="en-GB" sz="2000" dirty="0">
                <a:solidFill>
                  <a:srgbClr val="FFFFFF"/>
                </a:solidFill>
              </a:rPr>
              <a:t>:</a:t>
            </a:r>
          </a:p>
          <a:p>
            <a:pPr algn="ctr"/>
            <a:r>
              <a:rPr lang="en-GB" sz="1100" b="1" u="sng" dirty="0">
                <a:solidFill>
                  <a:srgbClr val="FFFFFF"/>
                </a:solidFill>
                <a:latin typeface="Arial"/>
                <a:ea typeface="+mn-lt"/>
                <a:cs typeface="+mn-lt"/>
              </a:rPr>
              <a:t>Create promotions</a:t>
            </a:r>
            <a:r>
              <a:rPr lang="en-GB" sz="1100" u="sng" dirty="0">
                <a:solidFill>
                  <a:srgbClr val="FFFFFF"/>
                </a:solidFill>
                <a:latin typeface="Arial"/>
                <a:ea typeface="+mn-lt"/>
                <a:cs typeface="+mn-lt"/>
              </a:rPr>
              <a:t> in weak months to boost traffic.</a:t>
            </a:r>
            <a:endParaRPr lang="en-GB" sz="1100" u="sng" dirty="0">
              <a:solidFill>
                <a:srgbClr val="FFFFFF"/>
              </a:solidFill>
              <a:latin typeface="Arial"/>
              <a:cs typeface="Arial"/>
            </a:endParaRPr>
          </a:p>
          <a:p>
            <a:pPr algn="ctr"/>
            <a:r>
              <a:rPr lang="en-GB" sz="1100" b="1" u="sng" dirty="0">
                <a:solidFill>
                  <a:srgbClr val="FFFFFF"/>
                </a:solidFill>
                <a:latin typeface="Arial"/>
                <a:ea typeface="+mn-lt"/>
                <a:cs typeface="+mn-lt"/>
              </a:rPr>
              <a:t>Study what worked</a:t>
            </a:r>
            <a:r>
              <a:rPr lang="en-GB" sz="1100" u="sng" dirty="0">
                <a:solidFill>
                  <a:srgbClr val="FFFFFF"/>
                </a:solidFill>
                <a:latin typeface="Arial"/>
                <a:ea typeface="+mn-lt"/>
                <a:cs typeface="+mn-lt"/>
              </a:rPr>
              <a:t> during strong months (menu items, customer volume, etc.).</a:t>
            </a:r>
            <a:endParaRPr lang="en-GB" sz="1100" u="sng" dirty="0">
              <a:solidFill>
                <a:srgbClr val="FFFFFF"/>
              </a:solidFill>
              <a:latin typeface="Arial"/>
              <a:cs typeface="Arial"/>
            </a:endParaRPr>
          </a:p>
          <a:p>
            <a:pPr algn="ctr"/>
            <a:r>
              <a:rPr lang="en-GB" sz="1100" u="sng" dirty="0">
                <a:solidFill>
                  <a:srgbClr val="FFFFFF"/>
                </a:solidFill>
                <a:latin typeface="Arial"/>
                <a:ea typeface="+mn-lt"/>
                <a:cs typeface="+mn-lt"/>
              </a:rPr>
              <a:t>Use this to </a:t>
            </a:r>
            <a:r>
              <a:rPr lang="en-GB" sz="1100" b="1" u="sng" dirty="0">
                <a:solidFill>
                  <a:srgbClr val="FFFFFF"/>
                </a:solidFill>
                <a:latin typeface="Arial"/>
                <a:ea typeface="+mn-lt"/>
                <a:cs typeface="+mn-lt"/>
              </a:rPr>
              <a:t>plan your stock, staff, and budget</a:t>
            </a:r>
            <a:r>
              <a:rPr lang="en-GB" sz="1100" u="sng" dirty="0">
                <a:solidFill>
                  <a:srgbClr val="FFFFFF"/>
                </a:solidFill>
                <a:latin typeface="Arial"/>
                <a:ea typeface="+mn-lt"/>
                <a:cs typeface="+mn-lt"/>
              </a:rPr>
              <a:t> more efficiently.</a:t>
            </a:r>
            <a:endParaRPr lang="en-GB" sz="1100" u="sng" dirty="0">
              <a:solidFill>
                <a:srgbClr val="FFFFFF"/>
              </a:solidFill>
              <a:latin typeface="Arial"/>
              <a:cs typeface="Arial"/>
            </a:endParaRPr>
          </a:p>
          <a:p>
            <a:pPr algn="ctr"/>
            <a:endParaRPr lang="en-GB" sz="1100" u="sng" dirty="0">
              <a:solidFill>
                <a:srgbClr val="FFFFFF"/>
              </a:solidFill>
              <a:latin typeface="Arial"/>
              <a:cs typeface="Arial"/>
            </a:endParaRPr>
          </a:p>
        </p:txBody>
      </p:sp>
    </p:spTree>
    <p:extLst>
      <p:ext uri="{BB962C8B-B14F-4D97-AF65-F5344CB8AC3E}">
        <p14:creationId xmlns:p14="http://schemas.microsoft.com/office/powerpoint/2010/main" val="1291366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9C38FA-EEA6-1834-D893-C48ABF46D3D2}"/>
              </a:ext>
            </a:extLst>
          </p:cNvPr>
          <p:cNvSpPr>
            <a:spLocks noGrp="1"/>
          </p:cNvSpPr>
          <p:nvPr>
            <p:ph type="title"/>
          </p:nvPr>
        </p:nvSpPr>
        <p:spPr>
          <a:xfrm>
            <a:off x="5894962" y="479493"/>
            <a:ext cx="5458838" cy="1325563"/>
          </a:xfrm>
        </p:spPr>
        <p:txBody>
          <a:bodyPr>
            <a:normAutofit/>
          </a:bodyPr>
          <a:lstStyle/>
          <a:p>
            <a:r>
              <a:rPr lang="en-GB" dirty="0">
                <a:ea typeface="+mj-lt"/>
                <a:cs typeface="+mj-lt"/>
              </a:rPr>
              <a:t>📊Time of Day vs Sales</a:t>
            </a:r>
            <a:endParaRPr lang="en-US"/>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a:extLst>
              <a:ext uri="{FF2B5EF4-FFF2-40B4-BE49-F238E27FC236}">
                <a16:creationId xmlns:a16="http://schemas.microsoft.com/office/drawing/2014/main" id="{D0A38BC3-898E-1D1F-58CF-9DD1A64B0362}"/>
              </a:ext>
            </a:extLst>
          </p:cNvPr>
          <p:cNvPicPr>
            <a:picLocks noChangeAspect="1"/>
          </p:cNvPicPr>
          <p:nvPr/>
        </p:nvPicPr>
        <p:blipFill>
          <a:blip r:embed="rId2"/>
          <a:stretch>
            <a:fillRect/>
          </a:stretch>
        </p:blipFill>
        <p:spPr>
          <a:xfrm>
            <a:off x="703182" y="1815366"/>
            <a:ext cx="4777381" cy="305752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8" name="Content Placeholder 7">
            <a:extLst>
              <a:ext uri="{FF2B5EF4-FFF2-40B4-BE49-F238E27FC236}">
                <a16:creationId xmlns:a16="http://schemas.microsoft.com/office/drawing/2014/main" id="{1F346821-0F8D-BCE9-8B40-C1BDC2E2D3B3}"/>
              </a:ext>
            </a:extLst>
          </p:cNvPr>
          <p:cNvSpPr>
            <a:spLocks noGrp="1"/>
          </p:cNvSpPr>
          <p:nvPr>
            <p:ph idx="1"/>
          </p:nvPr>
        </p:nvSpPr>
        <p:spPr>
          <a:xfrm>
            <a:off x="5894962" y="1984443"/>
            <a:ext cx="5458838" cy="4192520"/>
          </a:xfrm>
        </p:spPr>
        <p:txBody>
          <a:bodyPr vert="horz" lIns="91440" tIns="45720" rIns="91440" bIns="45720" rtlCol="0" anchor="t">
            <a:normAutofit/>
          </a:bodyPr>
          <a:lstStyle/>
          <a:p>
            <a:endParaRPr lang="en-US" sz="800"/>
          </a:p>
          <a:p>
            <a:r>
              <a:rPr lang="en-US" sz="3200" dirty="0">
                <a:ea typeface="+mn-lt"/>
                <a:cs typeface="+mn-lt"/>
              </a:rPr>
              <a:t> 🕒 Breakdown by Time:</a:t>
            </a:r>
            <a:endParaRPr lang="en-US" sz="3200" dirty="0"/>
          </a:p>
          <a:p>
            <a:r>
              <a:rPr lang="en-US" sz="2400" dirty="0">
                <a:solidFill>
                  <a:schemeClr val="accent2">
                    <a:lumMod val="49000"/>
                  </a:schemeClr>
                </a:solidFill>
                <a:ea typeface="+mn-lt"/>
                <a:cs typeface="+mn-lt"/>
              </a:rPr>
              <a:t>Morning</a:t>
            </a:r>
            <a:r>
              <a:rPr lang="en-US" sz="2400" dirty="0">
                <a:ea typeface="+mn-lt"/>
                <a:cs typeface="+mn-lt"/>
              </a:rPr>
              <a:t>: You have the lowest number of sales.</a:t>
            </a:r>
            <a:endParaRPr lang="en-US" sz="2400" dirty="0"/>
          </a:p>
          <a:p>
            <a:r>
              <a:rPr lang="en-US" sz="2400" dirty="0">
                <a:solidFill>
                  <a:schemeClr val="accent2">
                    <a:lumMod val="49000"/>
                  </a:schemeClr>
                </a:solidFill>
                <a:ea typeface="+mn-lt"/>
                <a:cs typeface="+mn-lt"/>
              </a:rPr>
              <a:t>Afternoon</a:t>
            </a:r>
            <a:r>
              <a:rPr lang="en-US" sz="2400" dirty="0">
                <a:ea typeface="+mn-lt"/>
                <a:cs typeface="+mn-lt"/>
              </a:rPr>
              <a:t>: Sales are a bit higher than the morning.</a:t>
            </a:r>
          </a:p>
          <a:p>
            <a:r>
              <a:rPr lang="en-US" sz="2400" dirty="0">
                <a:solidFill>
                  <a:schemeClr val="accent2">
                    <a:lumMod val="49000"/>
                  </a:schemeClr>
                </a:solidFill>
                <a:ea typeface="+mn-lt"/>
                <a:cs typeface="+mn-lt"/>
              </a:rPr>
              <a:t>Night</a:t>
            </a:r>
            <a:r>
              <a:rPr lang="en-US" sz="2400" dirty="0">
                <a:ea typeface="+mn-lt"/>
                <a:cs typeface="+mn-lt"/>
              </a:rPr>
              <a:t>: You have the highest number of sales</a:t>
            </a:r>
            <a:endParaRPr lang="en-US" sz="2400" dirty="0"/>
          </a:p>
          <a:p>
            <a:endParaRPr lang="en-US" sz="1500" dirty="0"/>
          </a:p>
        </p:txBody>
      </p:sp>
    </p:spTree>
    <p:extLst>
      <p:ext uri="{BB962C8B-B14F-4D97-AF65-F5344CB8AC3E}">
        <p14:creationId xmlns:p14="http://schemas.microsoft.com/office/powerpoint/2010/main" val="1991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Coffee sales Report</vt:lpstr>
      <vt:lpstr>☕Understanding your Data</vt:lpstr>
      <vt:lpstr>The best selling types of coffee</vt:lpstr>
      <vt:lpstr>Trending over date</vt:lpstr>
      <vt:lpstr>📈 Key Insights:</vt:lpstr>
      <vt:lpstr>☕ What You Can Do </vt:lpstr>
      <vt:lpstr>Sales in Month</vt:lpstr>
      <vt:lpstr>🧠 Business Insights</vt:lpstr>
      <vt:lpstr>📊Time of Day vs Sales</vt:lpstr>
      <vt:lpstr>What can you do as owner..!</vt:lpstr>
      <vt:lpstr>Models we did</vt:lpstr>
      <vt:lpstr>Owner's Guide: Improving Coffee Shop Performance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230</cp:revision>
  <dcterms:created xsi:type="dcterms:W3CDTF">2025-08-05T00:34:06Z</dcterms:created>
  <dcterms:modified xsi:type="dcterms:W3CDTF">2025-08-05T05:51:11Z</dcterms:modified>
</cp:coreProperties>
</file>